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8" r:id="rId6"/>
    <p:sldId id="274" r:id="rId7"/>
    <p:sldId id="275" r:id="rId8"/>
    <p:sldId id="260" r:id="rId9"/>
    <p:sldId id="264" r:id="rId10"/>
    <p:sldId id="271" r:id="rId11"/>
    <p:sldId id="269" r:id="rId12"/>
    <p:sldId id="272" r:id="rId13"/>
    <p:sldId id="261" r:id="rId14"/>
    <p:sldId id="273" r:id="rId15"/>
    <p:sldId id="276" r:id="rId16"/>
    <p:sldId id="262" r:id="rId17"/>
    <p:sldId id="267" r:id="rId18"/>
    <p:sldId id="270" r:id="rId19"/>
    <p:sldId id="263"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301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3352802"/>
            <a:ext cx="4950338" cy="301704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456813" y="6369841"/>
            <a:ext cx="4950338" cy="1501711"/>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23789" y="5761545"/>
            <a:ext cx="1046605" cy="1042375"/>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6039389"/>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334656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812800"/>
            <a:ext cx="4943989" cy="4156053"/>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68604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1811979" y="4673600"/>
            <a:ext cx="4240416"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454143B8-800E-4D61-A1DC-2BE0A3BC98E8}" type="slidenum">
              <a:rPr lang="en-US" smtClean="0"/>
              <a:pPr/>
              <a:t>‹#›</a:t>
            </a:fld>
            <a:endParaRPr lang="en-US"/>
          </a:p>
        </p:txBody>
      </p:sp>
      <p:sp>
        <p:nvSpPr>
          <p:cNvPr id="14" name="TextBox 13"/>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902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56812" y="3251202"/>
            <a:ext cx="4943989" cy="3633127"/>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337571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456811" y="5791200"/>
            <a:ext cx="501621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456811" y="6908800"/>
            <a:ext cx="501621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454143B8-800E-4D61-A1DC-2BE0A3BC98E8}" type="slidenum">
              <a:rPr lang="en-US" smtClean="0"/>
              <a:pPr/>
              <a:t>‹#›</a:t>
            </a:fld>
            <a:endParaRPr lang="en-US"/>
          </a:p>
        </p:txBody>
      </p:sp>
      <p:sp>
        <p:nvSpPr>
          <p:cNvPr id="11" name="TextBox 10"/>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898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56812" y="836543"/>
            <a:ext cx="4943988" cy="3840027"/>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456812" y="5791200"/>
            <a:ext cx="494398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56524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301962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836542"/>
            <a:ext cx="1242099" cy="704508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56812" y="836542"/>
            <a:ext cx="3537261" cy="70450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3339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901" y="832147"/>
            <a:ext cx="4941899" cy="170785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456812" y="2844800"/>
            <a:ext cx="4943989" cy="5036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86296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812" y="2766083"/>
            <a:ext cx="4943989" cy="19584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56812" y="4775200"/>
            <a:ext cx="4943989" cy="11472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F1F13-5333-4730-90D5-635FCBC60C26}"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34174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56813" y="2848942"/>
            <a:ext cx="2398148"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02981" y="2848942"/>
            <a:ext cx="2397820"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050378"/>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247964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99014" y="2968835"/>
            <a:ext cx="2155947"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456811" y="3737185"/>
            <a:ext cx="2398149"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2116" y="2964531"/>
            <a:ext cx="2154929"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000286" y="3732881"/>
            <a:ext cx="2396760"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F1F13-5333-4730-90D5-635FCBC60C26}" type="datetimeFigureOut">
              <a:rPr lang="en-US" smtClean="0"/>
              <a:pPr/>
              <a:t>6/22/2016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050378"/>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96746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58900" y="832147"/>
            <a:ext cx="4941900" cy="170785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1F1F13-5333-4730-90D5-635FCBC60C26}" type="datetimeFigureOut">
              <a:rPr lang="en-US" smtClean="0"/>
              <a:pPr/>
              <a:t>6/22/2016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206003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F1F13-5333-4730-90D5-635FCBC60C26}" type="datetimeFigureOut">
              <a:rPr lang="en-US" smtClean="0"/>
              <a:pPr/>
              <a:t>6/22/2016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74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1" y="594784"/>
            <a:ext cx="1972188" cy="1301749"/>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3557620" y="594786"/>
            <a:ext cx="2843180" cy="721995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56811" y="2131484"/>
            <a:ext cx="1972188" cy="56832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29099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6400800"/>
            <a:ext cx="4943989" cy="755651"/>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56812" y="846620"/>
            <a:ext cx="4943989" cy="513996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456812" y="7156451"/>
            <a:ext cx="4943989"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1F13-5333-4730-90D5-635FCBC60C26}"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454143B8-800E-4D61-A1DC-2BE0A3BC98E8}" type="slidenum">
              <a:rPr lang="en-US" smtClean="0"/>
              <a:pPr/>
              <a:t>‹#›</a:t>
            </a:fld>
            <a:endParaRPr lang="en-US"/>
          </a:p>
        </p:txBody>
      </p:sp>
    </p:spTree>
    <p:extLst>
      <p:ext uri="{BB962C8B-B14F-4D97-AF65-F5344CB8AC3E}">
        <p14:creationId xmlns:p14="http://schemas.microsoft.com/office/powerpoint/2010/main" val="12159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04800"/>
            <a:ext cx="1485900" cy="885150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380"/>
            <a:ext cx="1464204" cy="913729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832147"/>
            <a:ext cx="4941900" cy="170785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6812" y="2844800"/>
            <a:ext cx="4943989"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29300" y="8180120"/>
            <a:ext cx="574785" cy="493561"/>
          </a:xfrm>
          <a:prstGeom prst="rect">
            <a:avLst/>
          </a:prstGeom>
        </p:spPr>
        <p:txBody>
          <a:bodyPr vert="horz" lIns="91440" tIns="45720" rIns="91440" bIns="45720" rtlCol="0" anchor="ctr"/>
          <a:lstStyle>
            <a:lvl1pPr algn="r">
              <a:defRPr sz="675">
                <a:solidFill>
                  <a:schemeClr val="tx1">
                    <a:tint val="75000"/>
                  </a:schemeClr>
                </a:solidFill>
              </a:defRPr>
            </a:lvl1pPr>
          </a:lstStyle>
          <a:p>
            <a:fld id="{3A1F1F13-5333-4730-90D5-635FCBC60C26}" type="datetimeFigureOut">
              <a:rPr lang="en-US" smtClean="0"/>
              <a:pPr/>
              <a:t>6/22/2016</a:t>
            </a:fld>
            <a:endParaRPr lang="en-US"/>
          </a:p>
        </p:txBody>
      </p:sp>
      <p:sp>
        <p:nvSpPr>
          <p:cNvPr id="5" name="Footer Placeholder 4"/>
          <p:cNvSpPr>
            <a:spLocks noGrp="1"/>
          </p:cNvSpPr>
          <p:nvPr>
            <p:ph type="ftr" sz="quarter" idx="3"/>
          </p:nvPr>
        </p:nvSpPr>
        <p:spPr>
          <a:xfrm>
            <a:off x="1456811" y="8181080"/>
            <a:ext cx="4287366"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83421" y="1050378"/>
            <a:ext cx="438734" cy="486833"/>
          </a:xfrm>
          <a:prstGeom prst="rect">
            <a:avLst/>
          </a:prstGeom>
        </p:spPr>
        <p:txBody>
          <a:bodyPr vert="horz" lIns="91440" tIns="45720" rIns="91440" bIns="45720" rtlCol="0" anchor="ctr"/>
          <a:lstStyle>
            <a:lvl1pPr algn="r">
              <a:defRPr sz="1500">
                <a:solidFill>
                  <a:srgbClr val="FEFFFF"/>
                </a:solidFill>
              </a:defRPr>
            </a:lvl1pPr>
          </a:lstStyle>
          <a:p>
            <a:fld id="{454143B8-800E-4D61-A1DC-2BE0A3BC98E8}" type="slidenum">
              <a:rPr lang="en-US" smtClean="0"/>
              <a:pPr/>
              <a:t>‹#›</a:t>
            </a:fld>
            <a:endParaRPr lang="en-US"/>
          </a:p>
        </p:txBody>
      </p:sp>
    </p:spTree>
    <p:extLst>
      <p:ext uri="{BB962C8B-B14F-4D97-AF65-F5344CB8AC3E}">
        <p14:creationId xmlns:p14="http://schemas.microsoft.com/office/powerpoint/2010/main" val="129057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676400"/>
            <a:ext cx="4950338" cy="3017041"/>
          </a:xfrm>
          <a:effectLst>
            <a:outerShdw blurRad="50800" dist="38100" dir="5400000" algn="t" rotWithShape="0">
              <a:prstClr val="black">
                <a:alpha val="40000"/>
              </a:prstClr>
            </a:outerShdw>
          </a:effectLst>
        </p:spPr>
        <p:txBody>
          <a:bodyPr/>
          <a:lstStyle/>
          <a:p>
            <a:pPr algn="ctr"/>
            <a:r>
              <a:rPr lang="en-US" dirty="0" smtClean="0">
                <a:ln>
                  <a:solidFill>
                    <a:schemeClr val="accent3">
                      <a:lumMod val="40000"/>
                      <a:lumOff val="60000"/>
                    </a:schemeClr>
                  </a:solidFill>
                </a:ln>
                <a:latin typeface="Georgia" pitchFamily="18" charset="0"/>
              </a:rPr>
              <a:t>South Texas Bobwhite Brigade</a:t>
            </a:r>
            <a:r>
              <a:rPr lang="en-US" dirty="0" smtClean="0">
                <a:ln>
                  <a:solidFill>
                    <a:schemeClr val="accent3">
                      <a:lumMod val="40000"/>
                      <a:lumOff val="60000"/>
                    </a:schemeClr>
                  </a:solidFill>
                </a:ln>
                <a:latin typeface="Georgia" pitchFamily="18" charset="0"/>
              </a:rPr>
              <a:t/>
            </a:r>
            <a:br>
              <a:rPr lang="en-US" dirty="0" smtClean="0">
                <a:ln>
                  <a:solidFill>
                    <a:schemeClr val="accent3">
                      <a:lumMod val="40000"/>
                      <a:lumOff val="60000"/>
                    </a:schemeClr>
                  </a:solidFill>
                </a:ln>
                <a:latin typeface="Georgia" pitchFamily="18" charset="0"/>
              </a:rPr>
            </a:br>
            <a:r>
              <a:rPr lang="en-US" dirty="0" smtClean="0">
                <a:ln>
                  <a:solidFill>
                    <a:schemeClr val="accent3">
                      <a:lumMod val="40000"/>
                      <a:lumOff val="60000"/>
                    </a:schemeClr>
                  </a:solidFill>
                </a:ln>
                <a:latin typeface="Georgia" pitchFamily="18" charset="0"/>
              </a:rPr>
              <a:t>19</a:t>
            </a:r>
            <a:r>
              <a:rPr lang="en-US" baseline="30000" dirty="0" smtClean="0">
                <a:ln>
                  <a:solidFill>
                    <a:schemeClr val="accent3">
                      <a:lumMod val="40000"/>
                      <a:lumOff val="60000"/>
                    </a:schemeClr>
                  </a:solidFill>
                </a:ln>
                <a:latin typeface="Georgia" pitchFamily="18" charset="0"/>
              </a:rPr>
              <a:t>th</a:t>
            </a:r>
            <a:r>
              <a:rPr lang="en-US" dirty="0" smtClean="0">
                <a:ln>
                  <a:solidFill>
                    <a:schemeClr val="accent3">
                      <a:lumMod val="40000"/>
                      <a:lumOff val="60000"/>
                    </a:schemeClr>
                  </a:solidFill>
                </a:ln>
                <a:latin typeface="Georgia" pitchFamily="18" charset="0"/>
              </a:rPr>
              <a:t> </a:t>
            </a:r>
            <a:r>
              <a:rPr lang="en-US" dirty="0" smtClean="0">
                <a:ln>
                  <a:solidFill>
                    <a:schemeClr val="accent3">
                      <a:lumMod val="40000"/>
                      <a:lumOff val="60000"/>
                    </a:schemeClr>
                  </a:solidFill>
                </a:ln>
                <a:latin typeface="Georgia" pitchFamily="18" charset="0"/>
              </a:rPr>
              <a:t>Battalion</a:t>
            </a:r>
            <a:endParaRPr lang="en-US" dirty="0">
              <a:ln>
                <a:solidFill>
                  <a:schemeClr val="accent3">
                    <a:lumMod val="40000"/>
                    <a:lumOff val="60000"/>
                  </a:schemeClr>
                </a:solidFill>
              </a:ln>
              <a:latin typeface="Georgia" pitchFamily="18" charset="0"/>
            </a:endParaRPr>
          </a:p>
        </p:txBody>
      </p:sp>
      <p:sp>
        <p:nvSpPr>
          <p:cNvPr id="3" name="Subtitle 2"/>
          <p:cNvSpPr>
            <a:spLocks noGrp="1"/>
          </p:cNvSpPr>
          <p:nvPr>
            <p:ph type="subTitle" idx="1"/>
          </p:nvPr>
        </p:nvSpPr>
        <p:spPr>
          <a:effectLst>
            <a:outerShdw blurRad="50800" dist="38100" dir="10800000" algn="r" rotWithShape="0">
              <a:prstClr val="black">
                <a:alpha val="40000"/>
              </a:prstClr>
            </a:outerShdw>
          </a:effectLst>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Jane Doe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endParaRPr>
          </a:p>
        </p:txBody>
      </p:sp>
      <p:pic>
        <p:nvPicPr>
          <p:cNvPr id="5" name="Picture 4" descr="Bass Brigade logo.png"/>
          <p:cNvPicPr>
            <a:picLocks noChangeAspect="1"/>
          </p:cNvPicPr>
          <p:nvPr/>
        </p:nvPicPr>
        <p:blipFill>
          <a:blip r:embed="rId2" cstate="print"/>
          <a:stretch>
            <a:fillRect/>
          </a:stretch>
        </p:blipFill>
        <p:spPr>
          <a:xfrm>
            <a:off x="228600" y="6477000"/>
            <a:ext cx="3220915" cy="241654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TPWD SURVEY RESULTS</a:t>
            </a:r>
            <a:endParaRPr lang="en-US" dirty="0"/>
          </a:p>
        </p:txBody>
      </p:sp>
      <p:sp>
        <p:nvSpPr>
          <p:cNvPr id="9" name="TextBox 8"/>
          <p:cNvSpPr txBox="1"/>
          <p:nvPr/>
        </p:nvSpPr>
        <p:spPr>
          <a:xfrm>
            <a:off x="970830" y="2138689"/>
            <a:ext cx="5201369" cy="246221"/>
          </a:xfrm>
          <a:prstGeom prst="rect">
            <a:avLst/>
          </a:prstGeom>
          <a:noFill/>
        </p:spPr>
        <p:txBody>
          <a:bodyPr wrap="square" rtlCol="0">
            <a:spAutoFit/>
          </a:bodyPr>
          <a:lstStyle/>
          <a:p>
            <a:r>
              <a:rPr lang="en-US" sz="1000" dirty="0" smtClean="0">
                <a:latin typeface="Arial" pitchFamily="34" charset="0"/>
                <a:cs typeface="Arial" pitchFamily="34" charset="0"/>
              </a:rPr>
              <a:t>Number of bobwhite quail </a:t>
            </a:r>
            <a:r>
              <a:rPr lang="en-US" sz="1000" dirty="0" smtClean="0">
                <a:latin typeface="Arial" pitchFamily="34" charset="0"/>
                <a:cs typeface="Arial" pitchFamily="34" charset="0"/>
              </a:rPr>
              <a:t>heard on the Buck Horn Creek Ranch on August 22, 2016.</a:t>
            </a:r>
            <a:endParaRPr lang="en-US" sz="1000" dirty="0">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838200" y="2630730"/>
            <a:ext cx="5702470" cy="43624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Survey </a:t>
            </a:r>
            <a:r>
              <a:rPr lang="en-US" b="1" dirty="0" smtClean="0"/>
              <a:t>at th</a:t>
            </a:r>
            <a:r>
              <a:rPr lang="en-US" b="1" dirty="0" smtClean="0"/>
              <a:t>e Buck Horn Creek Ranch</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438400"/>
            <a:ext cx="5689600" cy="42672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0853" y="1600200"/>
            <a:ext cx="6324168"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More Quail Survey</a:t>
            </a:r>
            <a:endParaRPr lang="en-US" sz="5400" b="1"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60183"/>
            <a:ext cx="5786821" cy="43401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55648"/>
            <a:ext cx="5829300" cy="1816608"/>
          </a:xfrm>
        </p:spPr>
        <p:txBody>
          <a:bodyPr/>
          <a:lstStyle/>
          <a:p>
            <a:pPr algn="ctr"/>
            <a:r>
              <a:rPr sz="5500" smtClean="0">
                <a:latin typeface="Georgia" pitchFamily="18" charset="0"/>
              </a:rPr>
              <a:t>C. PROMOTION</a:t>
            </a:r>
            <a:endParaRPr lang="en-US" sz="5500" dirty="0">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4481993"/>
              </p:ext>
            </p:extLst>
          </p:nvPr>
        </p:nvGraphicFramePr>
        <p:xfrm>
          <a:off x="304800" y="2133600"/>
          <a:ext cx="6096000" cy="1905000"/>
        </p:xfrm>
        <a:graphic>
          <a:graphicData uri="http://schemas.openxmlformats.org/drawingml/2006/table">
            <a:tbl>
              <a:tblPr/>
              <a:tblGrid>
                <a:gridCol w="1578429"/>
                <a:gridCol w="1360714"/>
                <a:gridCol w="217714"/>
                <a:gridCol w="1796143"/>
                <a:gridCol w="1143000"/>
              </a:tblGrid>
              <a:tr h="238125">
                <a:tc gridSpan="2">
                  <a:txBody>
                    <a:bodyPr/>
                    <a:lstStyle/>
                    <a:p>
                      <a:pPr marL="0" marR="0">
                        <a:spcBef>
                          <a:spcPts val="0"/>
                        </a:spcBef>
                        <a:spcAft>
                          <a:spcPts val="0"/>
                        </a:spcAft>
                      </a:pPr>
                      <a:r>
                        <a:rPr lang="en-US" sz="1200" dirty="0">
                          <a:latin typeface="Arial"/>
                          <a:ea typeface="Times New Roman"/>
                          <a:cs typeface="Times New Roman"/>
                        </a:rPr>
                        <a:t>Your Name: Jane Doe</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Date of activity: </a:t>
                      </a:r>
                      <a:r>
                        <a:rPr lang="en-US" sz="1200" dirty="0" smtClean="0">
                          <a:latin typeface="Arial"/>
                          <a:ea typeface="Times New Roman"/>
                          <a:cs typeface="Times New Roman"/>
                        </a:rPr>
                        <a:t>9/19/2016</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476250">
                <a:tc gridSpan="2">
                  <a:txBody>
                    <a:bodyPr/>
                    <a:lstStyle/>
                    <a:p>
                      <a:pPr marL="0" marR="0">
                        <a:spcBef>
                          <a:spcPts val="0"/>
                        </a:spcBef>
                        <a:spcAft>
                          <a:spcPts val="0"/>
                        </a:spcAft>
                      </a:pPr>
                      <a:r>
                        <a:rPr lang="en-US" sz="1200" dirty="0">
                          <a:latin typeface="Arial"/>
                          <a:ea typeface="Times New Roman"/>
                          <a:cs typeface="Times New Roman"/>
                        </a:rPr>
                        <a:t>Activity Category: </a:t>
                      </a:r>
                      <a:r>
                        <a:rPr lang="en-US" sz="1200" dirty="0" smtClean="0">
                          <a:latin typeface="Arial"/>
                          <a:ea typeface="Times New Roman"/>
                          <a:cs typeface="Times New Roman"/>
                        </a:rPr>
                        <a:t>C8</a:t>
                      </a:r>
                      <a:r>
                        <a:rPr lang="en-US" sz="1200" baseline="0" dirty="0" smtClean="0">
                          <a:latin typeface="Arial"/>
                          <a:ea typeface="Times New Roman"/>
                          <a:cs typeface="Times New Roman"/>
                        </a:rPr>
                        <a:t> Facebook</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Location</a:t>
                      </a:r>
                      <a:r>
                        <a:rPr lang="en-US" sz="1200" dirty="0" smtClean="0">
                          <a:latin typeface="Arial"/>
                          <a:ea typeface="Times New Roman"/>
                          <a:cs typeface="Times New Roman"/>
                        </a:rPr>
                        <a:t>:  Home</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2">
                  <a:txBody>
                    <a:bodyPr/>
                    <a:lstStyle/>
                    <a:p>
                      <a:pPr marL="0" marR="0">
                        <a:spcBef>
                          <a:spcPts val="0"/>
                        </a:spcBef>
                        <a:spcAft>
                          <a:spcPts val="0"/>
                        </a:spcAft>
                      </a:pPr>
                      <a:r>
                        <a:rPr lang="en-US" sz="1200" dirty="0">
                          <a:latin typeface="Arial"/>
                          <a:ea typeface="Times New Roman"/>
                          <a:cs typeface="Times New Roman"/>
                        </a:rPr>
                        <a:t>Total Audience</a:t>
                      </a:r>
                      <a:r>
                        <a:rPr lang="en-US" sz="1200" dirty="0" smtClean="0">
                          <a:latin typeface="Arial"/>
                          <a:ea typeface="Times New Roman"/>
                          <a:cs typeface="Times New Roman"/>
                        </a:rPr>
                        <a:t>: Infinitely many</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Time Spent on Activity: </a:t>
                      </a:r>
                      <a:r>
                        <a:rPr lang="en-US" sz="1200" baseline="0" dirty="0" smtClean="0">
                          <a:latin typeface="Arial"/>
                          <a:ea typeface="Times New Roman"/>
                          <a:cs typeface="Times New Roman"/>
                        </a:rPr>
                        <a:t> 1 minute</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5">
                  <a:txBody>
                    <a:bodyPr/>
                    <a:lstStyle/>
                    <a:p>
                      <a:pPr marL="0" marR="0">
                        <a:spcBef>
                          <a:spcPts val="0"/>
                        </a:spcBef>
                        <a:spcAft>
                          <a:spcPts val="0"/>
                        </a:spcAft>
                      </a:pPr>
                      <a:r>
                        <a:rPr lang="en-US" sz="1200" dirty="0">
                          <a:latin typeface="Arial"/>
                          <a:ea typeface="Times New Roman"/>
                          <a:cs typeface="Times New Roman"/>
                        </a:rPr>
                        <a:t>Group Addressed: </a:t>
                      </a:r>
                      <a:r>
                        <a:rPr lang="en-US" sz="1200" dirty="0" smtClean="0">
                          <a:latin typeface="Arial"/>
                          <a:ea typeface="Times New Roman"/>
                          <a:cs typeface="Times New Roman"/>
                        </a:rPr>
                        <a:t>personal</a:t>
                      </a:r>
                      <a:r>
                        <a:rPr lang="en-US" sz="1200" baseline="0" dirty="0" smtClean="0">
                          <a:latin typeface="Arial"/>
                          <a:ea typeface="Times New Roman"/>
                          <a:cs typeface="Times New Roman"/>
                        </a:rPr>
                        <a:t> friend  &amp; </a:t>
                      </a:r>
                      <a:r>
                        <a:rPr lang="en-US" sz="1200" dirty="0" smtClean="0">
                          <a:latin typeface="Arial"/>
                          <a:ea typeface="Times New Roman"/>
                          <a:cs typeface="Times New Roman"/>
                        </a:rPr>
                        <a:t>general public</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44066387"/>
              </p:ext>
            </p:extLst>
          </p:nvPr>
        </p:nvGraphicFramePr>
        <p:xfrm>
          <a:off x="533400" y="6781800"/>
          <a:ext cx="5791200" cy="1752597"/>
        </p:xfrm>
        <a:graphic>
          <a:graphicData uri="http://schemas.openxmlformats.org/drawingml/2006/table">
            <a:tbl>
              <a:tblPr/>
              <a:tblGrid>
                <a:gridCol w="2585357"/>
                <a:gridCol w="517071"/>
                <a:gridCol w="2688772"/>
              </a:tblGrid>
              <a:tr h="250371">
                <a:tc>
                  <a:txBody>
                    <a:bodyPr/>
                    <a:lstStyle/>
                    <a:p>
                      <a:pPr marL="0" marR="0">
                        <a:spcBef>
                          <a:spcPts val="0"/>
                        </a:spcBef>
                        <a:spcAft>
                          <a:spcPts val="0"/>
                        </a:spcAft>
                      </a:pPr>
                      <a:r>
                        <a:rPr lang="en-US" sz="1200" dirty="0">
                          <a:latin typeface="Arial"/>
                          <a:ea typeface="Times New Roman"/>
                          <a:cs typeface="Times New Roman"/>
                        </a:rPr>
                        <a:t>Verified by: </a:t>
                      </a: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June</a:t>
                      </a:r>
                      <a:r>
                        <a:rPr lang="en-US" sz="1200" baseline="0" dirty="0" smtClean="0">
                          <a:latin typeface="Arial"/>
                          <a:ea typeface="Times New Roman"/>
                          <a:cs typeface="Times New Roman"/>
                        </a:rPr>
                        <a:t> Doe</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junedoe@xyz.com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Name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E-mail</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Mom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555-555-5555</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Title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a:latin typeface="Arial"/>
                          <a:ea typeface="Times New Roman"/>
                          <a:cs typeface="Times New Roman"/>
                        </a:rPr>
                        <a:t>Phone </a:t>
                      </a:r>
                      <a:r>
                        <a:rPr lang="en-US" sz="1200" dirty="0" smtClean="0">
                          <a:latin typeface="Arial"/>
                          <a:ea typeface="Times New Roman"/>
                          <a:cs typeface="Times New Roman"/>
                        </a:rPr>
                        <a:t>Number</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4267200"/>
            <a:ext cx="60960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200" b="1" dirty="0">
                <a:latin typeface="Arial" pitchFamily="34" charset="0"/>
                <a:ea typeface="Times New Roman" pitchFamily="18" charset="0"/>
              </a:rPr>
              <a:t>Circle one:  Bobwhite or Buckskin or Bass or Waterfowl or Ranch or Coastal</a:t>
            </a:r>
            <a:endParaRPr lang="en-US" sz="800" dirty="0">
              <a:latin typeface="Arial" pitchFamily="34" charset="0"/>
            </a:endParaRPr>
          </a:p>
          <a:p>
            <a:pPr lvl="0" eaLnBrk="0" fontAlgn="base" hangingPunct="0">
              <a:spcBef>
                <a:spcPct val="0"/>
              </a:spcBef>
              <a:spcAft>
                <a:spcPct val="0"/>
              </a:spcAft>
            </a:pPr>
            <a:r>
              <a:rPr lang="en-US" sz="1200" b="1" dirty="0">
                <a:latin typeface="Arial" pitchFamily="34" charset="0"/>
                <a:ea typeface="Times New Roman" pitchFamily="18" charset="0"/>
              </a:rPr>
              <a:t>Brief summary of activity (topics covered, products produced, etc.):</a:t>
            </a:r>
            <a:endParaRPr lang="en-US" sz="8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After reading the article on the Rolling Plains Bobwhite Brigade, I determined it</a:t>
            </a:r>
            <a:r>
              <a:rPr kumimoji="0" lang="en-US" sz="1200" b="0" i="0" u="none" strike="noStrike" cap="none" normalizeH="0" dirty="0" smtClean="0">
                <a:ln>
                  <a:noFill/>
                </a:ln>
                <a:solidFill>
                  <a:schemeClr val="tx1"/>
                </a:solidFill>
                <a:effectLst/>
                <a:latin typeface="Arial" pitchFamily="34" charset="0"/>
                <a:ea typeface="Times New Roman" pitchFamily="18" charset="0"/>
              </a:rPr>
              <a:t> was an informative piece on the background of the program . I decided to “share” it with a friend who has shown interest in coming to camp to give her a brief history of what we’re about. I hope she will also “share” it her friends.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752600" y="1219200"/>
            <a:ext cx="3429000" cy="646331"/>
          </a:xfrm>
          <a:prstGeom prst="rect">
            <a:avLst/>
          </a:prstGeom>
        </p:spPr>
        <p:txBody>
          <a:bodyPr>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CADET ACCOMPLISHMENTS</a:t>
            </a: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ACTIVITY REPORT FORM</a:t>
            </a:r>
            <a:endParaRPr kumimoji="0" lang="en-US" sz="900" b="0" i="0" u="none" strike="noStrike" cap="none" normalizeH="0" baseline="0" dirty="0" smtClean="0">
              <a:ln>
                <a:noFill/>
              </a:ln>
              <a:solidFill>
                <a:schemeClr val="tx1"/>
              </a:solidFill>
              <a:effectLst/>
              <a:latin typeface="Arial" pitchFamily="34" charset="0"/>
            </a:endParaRPr>
          </a:p>
        </p:txBody>
      </p:sp>
      <p:sp>
        <p:nvSpPr>
          <p:cNvPr id="6" name="Oval 5"/>
          <p:cNvSpPr/>
          <p:nvPr/>
        </p:nvSpPr>
        <p:spPr>
          <a:xfrm>
            <a:off x="1143000" y="42672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Sharing Is Caring</a:t>
            </a:r>
            <a:endParaRPr lang="en-US" b="1" dirty="0"/>
          </a:p>
        </p:txBody>
      </p:sp>
      <p:pic>
        <p:nvPicPr>
          <p:cNvPr id="6" name="Content Placeholder 5" descr="Doc1.jpg"/>
          <p:cNvPicPr>
            <a:picLocks noGrp="1" noChangeAspect="1"/>
          </p:cNvPicPr>
          <p:nvPr>
            <p:ph idx="1"/>
          </p:nvPr>
        </p:nvPicPr>
        <p:blipFill>
          <a:blip r:embed="rId2" cstate="print"/>
          <a:srcRect l="8025" t="11223" r="20370" b="45640"/>
          <a:stretch>
            <a:fillRect/>
          </a:stretch>
        </p:blipFill>
        <p:spPr>
          <a:xfrm>
            <a:off x="564445" y="3048000"/>
            <a:ext cx="5729111" cy="2667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5829300" cy="1816608"/>
          </a:xfrm>
        </p:spPr>
        <p:txBody>
          <a:bodyPr/>
          <a:lstStyle/>
          <a:p>
            <a:pPr algn="ctr"/>
            <a:r>
              <a:rPr smtClean="0">
                <a:latin typeface="Georgia" pitchFamily="18" charset="0"/>
              </a:rPr>
              <a:t>D. CREATIVE ART</a:t>
            </a:r>
            <a:endParaRPr lang="en-US" dirty="0">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9124238"/>
              </p:ext>
            </p:extLst>
          </p:nvPr>
        </p:nvGraphicFramePr>
        <p:xfrm>
          <a:off x="304800" y="2133600"/>
          <a:ext cx="6096000" cy="1905000"/>
        </p:xfrm>
        <a:graphic>
          <a:graphicData uri="http://schemas.openxmlformats.org/drawingml/2006/table">
            <a:tbl>
              <a:tblPr/>
              <a:tblGrid>
                <a:gridCol w="1578429"/>
                <a:gridCol w="1360714"/>
                <a:gridCol w="217714"/>
                <a:gridCol w="1796143"/>
                <a:gridCol w="1143000"/>
              </a:tblGrid>
              <a:tr h="238125">
                <a:tc gridSpan="2">
                  <a:txBody>
                    <a:bodyPr/>
                    <a:lstStyle/>
                    <a:p>
                      <a:pPr marL="0" marR="0">
                        <a:spcBef>
                          <a:spcPts val="0"/>
                        </a:spcBef>
                        <a:spcAft>
                          <a:spcPts val="0"/>
                        </a:spcAft>
                      </a:pPr>
                      <a:r>
                        <a:rPr lang="en-US" sz="1200" dirty="0">
                          <a:latin typeface="Arial"/>
                          <a:ea typeface="Times New Roman"/>
                          <a:cs typeface="Times New Roman"/>
                        </a:rPr>
                        <a:t>Your Name: Jane Doe</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Date of activity: </a:t>
                      </a:r>
                      <a:r>
                        <a:rPr lang="en-US" sz="1200" dirty="0" smtClean="0">
                          <a:latin typeface="Arial"/>
                          <a:ea typeface="Times New Roman"/>
                          <a:cs typeface="Times New Roman"/>
                        </a:rPr>
                        <a:t>9/15/2016</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476250">
                <a:tc gridSpan="2">
                  <a:txBody>
                    <a:bodyPr/>
                    <a:lstStyle/>
                    <a:p>
                      <a:pPr marL="0" marR="0">
                        <a:spcBef>
                          <a:spcPts val="0"/>
                        </a:spcBef>
                        <a:spcAft>
                          <a:spcPts val="0"/>
                        </a:spcAft>
                      </a:pPr>
                      <a:r>
                        <a:rPr lang="en-US" sz="1200" dirty="0">
                          <a:latin typeface="Arial"/>
                          <a:ea typeface="Times New Roman"/>
                          <a:cs typeface="Times New Roman"/>
                        </a:rPr>
                        <a:t>Activity Category: </a:t>
                      </a:r>
                      <a:r>
                        <a:rPr lang="en-US" sz="1200" dirty="0" smtClean="0">
                          <a:latin typeface="Arial"/>
                          <a:ea typeface="Times New Roman"/>
                          <a:cs typeface="Times New Roman"/>
                        </a:rPr>
                        <a:t>D3</a:t>
                      </a:r>
                      <a:r>
                        <a:rPr lang="en-US" sz="1200" baseline="0" dirty="0" smtClean="0">
                          <a:latin typeface="Arial"/>
                          <a:ea typeface="Times New Roman"/>
                          <a:cs typeface="Times New Roman"/>
                        </a:rPr>
                        <a:t> Photography project</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smtClean="0">
                          <a:latin typeface="Arial"/>
                          <a:ea typeface="Times New Roman"/>
                          <a:cs typeface="Times New Roman"/>
                        </a:rPr>
                        <a:t>Location:</a:t>
                      </a:r>
                      <a:r>
                        <a:rPr lang="en-US" sz="1200" baseline="0" dirty="0" smtClean="0">
                          <a:latin typeface="Arial"/>
                          <a:ea typeface="Times New Roman"/>
                          <a:cs typeface="Times New Roman"/>
                        </a:rPr>
                        <a:t> New Braunfels, TX County Fairgrounds</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2">
                  <a:txBody>
                    <a:bodyPr/>
                    <a:lstStyle/>
                    <a:p>
                      <a:pPr marL="0" marR="0">
                        <a:spcBef>
                          <a:spcPts val="0"/>
                        </a:spcBef>
                        <a:spcAft>
                          <a:spcPts val="0"/>
                        </a:spcAft>
                      </a:pPr>
                      <a:r>
                        <a:rPr lang="en-US" sz="1200" dirty="0">
                          <a:latin typeface="Arial"/>
                          <a:ea typeface="Times New Roman"/>
                          <a:cs typeface="Times New Roman"/>
                        </a:rPr>
                        <a:t>Total Audience: </a:t>
                      </a:r>
                      <a:r>
                        <a:rPr lang="en-US" sz="1200" dirty="0" smtClean="0">
                          <a:latin typeface="Arial"/>
                          <a:ea typeface="Times New Roman"/>
                          <a:cs typeface="Times New Roman"/>
                        </a:rPr>
                        <a:t>100+</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Time Spent on Activity: </a:t>
                      </a:r>
                      <a:r>
                        <a:rPr lang="en-US" sz="1200" baseline="0" dirty="0" smtClean="0">
                          <a:latin typeface="Arial"/>
                          <a:ea typeface="Times New Roman"/>
                          <a:cs typeface="Times New Roman"/>
                        </a:rPr>
                        <a:t> one week</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5">
                  <a:txBody>
                    <a:bodyPr/>
                    <a:lstStyle/>
                    <a:p>
                      <a:pPr marL="0" marR="0">
                        <a:spcBef>
                          <a:spcPts val="0"/>
                        </a:spcBef>
                        <a:spcAft>
                          <a:spcPts val="0"/>
                        </a:spcAft>
                      </a:pPr>
                      <a:r>
                        <a:rPr lang="en-US" sz="1200" dirty="0">
                          <a:latin typeface="Arial"/>
                          <a:ea typeface="Times New Roman"/>
                          <a:cs typeface="Times New Roman"/>
                        </a:rPr>
                        <a:t>Group Addressed</a:t>
                      </a:r>
                      <a:r>
                        <a:rPr lang="en-US" sz="1200" dirty="0" smtClean="0">
                          <a:latin typeface="Arial"/>
                          <a:ea typeface="Times New Roman"/>
                          <a:cs typeface="Times New Roman"/>
                        </a:rPr>
                        <a:t>:</a:t>
                      </a:r>
                      <a:r>
                        <a:rPr lang="en-US" sz="1200" baseline="0" dirty="0" smtClean="0">
                          <a:latin typeface="Arial"/>
                          <a:ea typeface="Times New Roman"/>
                          <a:cs typeface="Times New Roman"/>
                        </a:rPr>
                        <a:t> Visitors of the Comal County Fair</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45866838"/>
              </p:ext>
            </p:extLst>
          </p:nvPr>
        </p:nvGraphicFramePr>
        <p:xfrm>
          <a:off x="533400" y="6781800"/>
          <a:ext cx="5791200" cy="1752597"/>
        </p:xfrm>
        <a:graphic>
          <a:graphicData uri="http://schemas.openxmlformats.org/drawingml/2006/table">
            <a:tbl>
              <a:tblPr/>
              <a:tblGrid>
                <a:gridCol w="2585357"/>
                <a:gridCol w="517071"/>
                <a:gridCol w="2688772"/>
              </a:tblGrid>
              <a:tr h="250371">
                <a:tc>
                  <a:txBody>
                    <a:bodyPr/>
                    <a:lstStyle/>
                    <a:p>
                      <a:pPr marL="0" marR="0">
                        <a:spcBef>
                          <a:spcPts val="0"/>
                        </a:spcBef>
                        <a:spcAft>
                          <a:spcPts val="0"/>
                        </a:spcAft>
                      </a:pPr>
                      <a:r>
                        <a:rPr lang="en-US" sz="1200" dirty="0">
                          <a:latin typeface="Arial"/>
                          <a:ea typeface="Times New Roman"/>
                          <a:cs typeface="Times New Roman"/>
                        </a:rPr>
                        <a:t>Verified by: </a:t>
                      </a: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June Doe</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junedoe@xyz.com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Name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E-mail</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Mom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555-555-5555</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Title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a:latin typeface="Arial"/>
                          <a:ea typeface="Times New Roman"/>
                          <a:cs typeface="Times New Roman"/>
                        </a:rPr>
                        <a:t>Phone </a:t>
                      </a:r>
                      <a:r>
                        <a:rPr lang="en-US" sz="1200" dirty="0" smtClean="0">
                          <a:latin typeface="Arial"/>
                          <a:ea typeface="Times New Roman"/>
                          <a:cs typeface="Times New Roman"/>
                        </a:rPr>
                        <a:t>Number</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4359534"/>
            <a:ext cx="609600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200" b="1" dirty="0">
                <a:latin typeface="Arial" pitchFamily="34" charset="0"/>
                <a:ea typeface="Times New Roman" pitchFamily="18" charset="0"/>
              </a:rPr>
              <a:t>Circle one:  Bobwhite or Buckskin or Bass or Waterfowl or Ranch or Coastal</a:t>
            </a:r>
            <a:endParaRPr lang="en-US" sz="800" dirty="0">
              <a:latin typeface="Arial" pitchFamily="34" charset="0"/>
            </a:endParaRPr>
          </a:p>
          <a:p>
            <a:pPr lvl="0" eaLnBrk="0" fontAlgn="base" hangingPunct="0">
              <a:spcBef>
                <a:spcPct val="0"/>
              </a:spcBef>
              <a:spcAft>
                <a:spcPct val="0"/>
              </a:spcAft>
            </a:pPr>
            <a:r>
              <a:rPr lang="en-US" sz="1200" b="1" dirty="0">
                <a:latin typeface="Arial" pitchFamily="34" charset="0"/>
                <a:ea typeface="Times New Roman" pitchFamily="18" charset="0"/>
              </a:rPr>
              <a:t>Brief summary of activity (topics covered, products produced, etc.):</a:t>
            </a:r>
            <a:endParaRPr lang="en-US" sz="8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1" i="0" u="none" strike="noStrike" cap="none" normalizeH="0" baseline="0" dirty="0" smtClean="0">
                <a:ln>
                  <a:noFill/>
                </a:ln>
                <a:solidFill>
                  <a:schemeClr val="tx1"/>
                </a:solidFill>
                <a:effectLst/>
                <a:latin typeface="Arial" pitchFamily="34" charset="0"/>
                <a:ea typeface="Times New Roman" pitchFamily="18" charset="0"/>
              </a:rPr>
            </a:br>
            <a:r>
              <a:rPr lang="en-US" sz="1200" dirty="0" smtClean="0">
                <a:latin typeface="Arial" pitchFamily="34" charset="0"/>
                <a:ea typeface="Times New Roman" pitchFamily="18" charset="0"/>
              </a:rPr>
              <a:t>While in the field, collecting plants, I ran across this spider.  </a:t>
            </a:r>
            <a:r>
              <a:rPr lang="en-US" sz="1200" dirty="0" smtClean="0">
                <a:latin typeface="Arial" pitchFamily="34" charset="0"/>
                <a:ea typeface="Times New Roman" pitchFamily="18" charset="0"/>
              </a:rPr>
              <a:t>After looking </a:t>
            </a:r>
            <a:r>
              <a:rPr lang="en-US" sz="1200" dirty="0" smtClean="0">
                <a:latin typeface="Arial" pitchFamily="34" charset="0"/>
                <a:ea typeface="Times New Roman" pitchFamily="18" charset="0"/>
              </a:rPr>
              <a:t>at the pictures  I took, </a:t>
            </a:r>
            <a:r>
              <a:rPr lang="en-US" sz="1200" dirty="0" smtClean="0">
                <a:latin typeface="Arial" pitchFamily="34" charset="0"/>
                <a:ea typeface="Times New Roman" pitchFamily="18" charset="0"/>
              </a:rPr>
              <a:t>my mother suggested I enter one into a photo contest.  There was an online entry form to register for the Comal County Fair Contest through the local feed store website. Results are pending and will be announced at the fair.</a:t>
            </a:r>
            <a:r>
              <a:rPr kumimoji="0" lang="en-US" sz="12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1" i="0" u="none" strike="noStrike" cap="none" normalizeH="0" baseline="0" dirty="0" smtClean="0">
                <a:ln>
                  <a:noFill/>
                </a:ln>
                <a:solidFill>
                  <a:schemeClr val="tx1"/>
                </a:solidFill>
                <a:effectLst/>
                <a:latin typeface="Arial" pitchFamily="34" charset="0"/>
                <a:ea typeface="Times New Roman" pitchFamily="18" charset="0"/>
              </a:rPr>
            </a:br>
            <a:r>
              <a:rPr kumimoji="0" lang="en-US" sz="12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1" i="0" u="none" strike="noStrike" cap="none" normalizeH="0" baseline="0" dirty="0" smtClean="0">
                <a:ln>
                  <a:noFill/>
                </a:ln>
                <a:solidFill>
                  <a:schemeClr val="tx1"/>
                </a:solidFill>
                <a:effectLst/>
                <a:latin typeface="Arial" pitchFamily="34" charset="0"/>
                <a:ea typeface="Times New Roman" pitchFamily="18" charset="0"/>
              </a:rPr>
            </a:b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752600" y="1219200"/>
            <a:ext cx="3429000" cy="646331"/>
          </a:xfrm>
          <a:prstGeom prst="rect">
            <a:avLst/>
          </a:prstGeom>
        </p:spPr>
        <p:txBody>
          <a:bodyPr>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CADET ACCOMPLISHMENTS</a:t>
            </a: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ACTIVITY REPORT FORM</a:t>
            </a:r>
            <a:endParaRPr kumimoji="0" lang="en-US" sz="900" b="0" i="0" u="none" strike="noStrike" cap="none" normalizeH="0" baseline="0" dirty="0" smtClean="0">
              <a:ln>
                <a:noFill/>
              </a:ln>
              <a:solidFill>
                <a:schemeClr val="tx1"/>
              </a:solidFill>
              <a:effectLst/>
              <a:latin typeface="Arial" pitchFamily="34" charset="0"/>
            </a:endParaRPr>
          </a:p>
        </p:txBody>
      </p:sp>
      <p:sp>
        <p:nvSpPr>
          <p:cNvPr id="6" name="Oval 5"/>
          <p:cNvSpPr/>
          <p:nvPr/>
        </p:nvSpPr>
        <p:spPr>
          <a:xfrm>
            <a:off x="1143000" y="4359534"/>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676400" y="1600200"/>
            <a:ext cx="4941899" cy="1707853"/>
          </a:xfrm>
        </p:spPr>
        <p:txBody>
          <a:bodyPr/>
          <a:lstStyle/>
          <a:p>
            <a:pPr algn="ctr"/>
            <a:r>
              <a:rPr lang="en-US" b="1" dirty="0" smtClean="0"/>
              <a:t>“Waiting Around” </a:t>
            </a:r>
            <a:endParaRPr lang="en-US" b="1" dirty="0"/>
          </a:p>
        </p:txBody>
      </p:sp>
      <p:sp>
        <p:nvSpPr>
          <p:cNvPr id="17" name="Cloud Callout 16"/>
          <p:cNvSpPr/>
          <p:nvPr/>
        </p:nvSpPr>
        <p:spPr>
          <a:xfrm>
            <a:off x="3886200" y="0"/>
            <a:ext cx="2971800" cy="1524000"/>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REMINDER:</a:t>
            </a:r>
            <a:br>
              <a:rPr lang="en-US" dirty="0" smtClean="0"/>
            </a:br>
            <a:r>
              <a:rPr lang="en-US" dirty="0" smtClean="0"/>
              <a:t>Pictures must be natural resource related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609" y="2377926"/>
            <a:ext cx="4039094" cy="53854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55648"/>
            <a:ext cx="5829300" cy="1816608"/>
          </a:xfrm>
        </p:spPr>
        <p:txBody>
          <a:bodyPr/>
          <a:lstStyle/>
          <a:p>
            <a:pPr algn="ctr"/>
            <a:r>
              <a:rPr smtClean="0">
                <a:latin typeface="Georgia" pitchFamily="18" charset="0"/>
              </a:rPr>
              <a:t>E. OTHER</a:t>
            </a:r>
            <a:endParaRPr lang="en-US" dirty="0">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14800" y="0"/>
            <a:ext cx="2743200" cy="1752600"/>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REMINDER:</a:t>
            </a:r>
            <a:br>
              <a:rPr lang="en-US" dirty="0" smtClean="0"/>
            </a:br>
            <a:r>
              <a:rPr lang="en-US" dirty="0" smtClean="0"/>
              <a:t>Put in chronological order &amp; list activity type </a:t>
            </a:r>
            <a:endParaRPr lang="en-US" dirty="0"/>
          </a:p>
        </p:txBody>
      </p:sp>
      <p:sp>
        <p:nvSpPr>
          <p:cNvPr id="2" name="Title 1"/>
          <p:cNvSpPr>
            <a:spLocks noGrp="1"/>
          </p:cNvSpPr>
          <p:nvPr>
            <p:ph type="title"/>
          </p:nvPr>
        </p:nvSpPr>
        <p:spPr>
          <a:xfrm>
            <a:off x="0" y="457200"/>
            <a:ext cx="6172200" cy="1524000"/>
          </a:xfrm>
        </p:spPr>
        <p:txBody>
          <a:bodyPr/>
          <a:lstStyle/>
          <a:p>
            <a:pPr algn="ctr"/>
            <a:r>
              <a:rPr lang="en-US" b="1" dirty="0" smtClean="0">
                <a:latin typeface="Georgia" pitchFamily="18" charset="0"/>
              </a:rPr>
              <a:t>INDEX</a:t>
            </a:r>
            <a:endParaRPr lang="en-US" b="1" dirty="0">
              <a:latin typeface="Georgia" pitchFamily="18" charset="0"/>
            </a:endParaRPr>
          </a:p>
        </p:txBody>
      </p:sp>
      <p:sp>
        <p:nvSpPr>
          <p:cNvPr id="3" name="Content Placeholder 2"/>
          <p:cNvSpPr>
            <a:spLocks noGrp="1"/>
          </p:cNvSpPr>
          <p:nvPr>
            <p:ph idx="1"/>
          </p:nvPr>
        </p:nvSpPr>
        <p:spPr>
          <a:xfrm>
            <a:off x="228600" y="1905000"/>
            <a:ext cx="6096000" cy="5410200"/>
          </a:xfrm>
        </p:spPr>
        <p:txBody>
          <a:bodyPr>
            <a:normAutofit/>
          </a:bodyPr>
          <a:lstStyle/>
          <a:p>
            <a:pPr marL="514350" indent="-514350">
              <a:buFont typeface="+mj-lt"/>
              <a:buAutoNum type="alphaUcPeriod"/>
            </a:pPr>
            <a:r>
              <a:rPr lang="en-US" sz="4000" dirty="0" smtClean="0">
                <a:latin typeface="Georgia" pitchFamily="18" charset="0"/>
              </a:rPr>
              <a:t>Education</a:t>
            </a:r>
            <a:br>
              <a:rPr lang="en-US" sz="4000" dirty="0" smtClean="0">
                <a:latin typeface="Georgia" pitchFamily="18" charset="0"/>
              </a:rPr>
            </a:br>
            <a:r>
              <a:rPr lang="en-US" sz="2000" dirty="0" smtClean="0">
                <a:latin typeface="Georgia" pitchFamily="18" charset="0"/>
              </a:rPr>
              <a:t>8.11.2016 </a:t>
            </a:r>
            <a:r>
              <a:rPr lang="en-US" sz="2000" dirty="0" smtClean="0">
                <a:latin typeface="Georgia" pitchFamily="18" charset="0"/>
              </a:rPr>
              <a:t>- A3: Manned trifold display</a:t>
            </a:r>
            <a:br>
              <a:rPr lang="en-US" sz="2000" dirty="0" smtClean="0">
                <a:latin typeface="Georgia" pitchFamily="18" charset="0"/>
              </a:rPr>
            </a:br>
            <a:r>
              <a:rPr lang="en-US" sz="2000" dirty="0" smtClean="0">
                <a:latin typeface="Georgia" pitchFamily="18" charset="0"/>
              </a:rPr>
              <a:t>8.31.2016 </a:t>
            </a:r>
            <a:r>
              <a:rPr lang="en-US" sz="2000" dirty="0" smtClean="0">
                <a:latin typeface="Georgia" pitchFamily="18" charset="0"/>
              </a:rPr>
              <a:t>- A8: Attend a public hearing meeting</a:t>
            </a:r>
            <a:endParaRPr lang="en-US" sz="4000" dirty="0" smtClean="0">
              <a:latin typeface="Georgia" pitchFamily="18" charset="0"/>
            </a:endParaRPr>
          </a:p>
          <a:p>
            <a:pPr marL="514350" indent="-514350">
              <a:buFont typeface="+mj-lt"/>
              <a:buAutoNum type="alphaUcPeriod"/>
            </a:pPr>
            <a:r>
              <a:rPr lang="en-US" sz="4000" dirty="0" smtClean="0">
                <a:latin typeface="Georgia" pitchFamily="18" charset="0"/>
              </a:rPr>
              <a:t>Research</a:t>
            </a:r>
            <a:br>
              <a:rPr lang="en-US" sz="4000" dirty="0" smtClean="0">
                <a:latin typeface="Georgia" pitchFamily="18" charset="0"/>
              </a:rPr>
            </a:br>
            <a:r>
              <a:rPr lang="en-US" sz="2000" dirty="0" smtClean="0">
                <a:latin typeface="Georgia" pitchFamily="18" charset="0"/>
              </a:rPr>
              <a:t>8.22.2016 </a:t>
            </a:r>
            <a:r>
              <a:rPr lang="en-US" sz="2000" dirty="0" smtClean="0">
                <a:latin typeface="Georgia" pitchFamily="18" charset="0"/>
              </a:rPr>
              <a:t>- B5: Volunteer with Texas Parks and Wildlife</a:t>
            </a:r>
            <a:endParaRPr lang="en-US" sz="4000" dirty="0" smtClean="0">
              <a:latin typeface="Georgia" pitchFamily="18" charset="0"/>
            </a:endParaRPr>
          </a:p>
          <a:p>
            <a:pPr marL="514350" indent="-514350">
              <a:buFont typeface="+mj-lt"/>
              <a:buAutoNum type="alphaUcPeriod"/>
            </a:pPr>
            <a:r>
              <a:rPr lang="en-US" sz="4000" dirty="0" smtClean="0">
                <a:latin typeface="Georgia" pitchFamily="18" charset="0"/>
              </a:rPr>
              <a:t>Promotion</a:t>
            </a:r>
            <a:br>
              <a:rPr lang="en-US" sz="4000" dirty="0" smtClean="0">
                <a:latin typeface="Georgia" pitchFamily="18" charset="0"/>
              </a:rPr>
            </a:br>
            <a:r>
              <a:rPr lang="en-US" sz="2000" dirty="0" smtClean="0">
                <a:latin typeface="Georgia" pitchFamily="18" charset="0"/>
              </a:rPr>
              <a:t>9.19.2016 </a:t>
            </a:r>
            <a:r>
              <a:rPr lang="en-US" sz="2000" dirty="0" smtClean="0">
                <a:latin typeface="Georgia" pitchFamily="18" charset="0"/>
              </a:rPr>
              <a:t>- C8: Facebook</a:t>
            </a:r>
            <a:endParaRPr lang="en-US" sz="4000" dirty="0" smtClean="0">
              <a:latin typeface="Georgia" pitchFamily="18" charset="0"/>
            </a:endParaRPr>
          </a:p>
          <a:p>
            <a:pPr marL="514350" indent="-514350">
              <a:buFont typeface="+mj-lt"/>
              <a:buAutoNum type="alphaUcPeriod"/>
            </a:pPr>
            <a:r>
              <a:rPr lang="en-US" sz="4000" dirty="0" smtClean="0">
                <a:latin typeface="Georgia" pitchFamily="18" charset="0"/>
              </a:rPr>
              <a:t>Creative Art</a:t>
            </a:r>
            <a:br>
              <a:rPr lang="en-US" sz="4000" dirty="0" smtClean="0">
                <a:latin typeface="Georgia" pitchFamily="18" charset="0"/>
              </a:rPr>
            </a:br>
            <a:r>
              <a:rPr lang="en-US" sz="1900" dirty="0" smtClean="0">
                <a:latin typeface="Georgia" pitchFamily="18" charset="0"/>
              </a:rPr>
              <a:t>9.15.2016 </a:t>
            </a:r>
            <a:r>
              <a:rPr lang="en-US" sz="1900" dirty="0" smtClean="0">
                <a:latin typeface="Georgia" pitchFamily="18" charset="0"/>
              </a:rPr>
              <a:t>- D3: Photography project</a:t>
            </a:r>
            <a:endParaRPr lang="en-US" sz="4000" dirty="0" smtClean="0">
              <a:latin typeface="Georgia" pitchFamily="18" charset="0"/>
            </a:endParaRPr>
          </a:p>
          <a:p>
            <a:pPr marL="514350" indent="-514350">
              <a:buFont typeface="+mj-lt"/>
              <a:buAutoNum type="alphaUcPeriod"/>
            </a:pPr>
            <a:r>
              <a:rPr lang="en-US" sz="4000" dirty="0" smtClean="0">
                <a:latin typeface="Georgia" pitchFamily="18" charset="0"/>
              </a:rPr>
              <a:t>Other</a:t>
            </a:r>
          </a:p>
        </p:txBody>
      </p:sp>
      <p:sp>
        <p:nvSpPr>
          <p:cNvPr id="10" name="TextBox 9"/>
          <p:cNvSpPr txBox="1"/>
          <p:nvPr/>
        </p:nvSpPr>
        <p:spPr>
          <a:xfrm>
            <a:off x="4800600" y="4572000"/>
            <a:ext cx="1828800" cy="3416320"/>
          </a:xfrm>
          <a:prstGeom prst="rect">
            <a:avLst/>
          </a:prstGeom>
          <a:noFill/>
          <a:ln w="28575">
            <a:solidFill>
              <a:schemeClr val="accent3">
                <a:lumMod val="60000"/>
                <a:lumOff val="40000"/>
              </a:schemeClr>
            </a:solidFill>
            <a:prstDash val="solid"/>
          </a:ln>
          <a:effectLst>
            <a:outerShdw blurRad="50800" dist="38100" dir="18900000" algn="bl" rotWithShape="0">
              <a:prstClr val="black">
                <a:alpha val="40000"/>
              </a:prstClr>
            </a:outerShdw>
          </a:effectLst>
        </p:spPr>
        <p:txBody>
          <a:bodyPr wrap="square" rtlCol="0">
            <a:spAutoFit/>
          </a:bodyPr>
          <a:lstStyle/>
          <a:p>
            <a:pPr algn="ctr"/>
            <a:r>
              <a:rPr lang="en-US" u="sng" dirty="0" smtClean="0">
                <a:solidFill>
                  <a:srgbClr val="FF0000"/>
                </a:solidFill>
                <a:latin typeface="Rockwell" pitchFamily="18" charset="0"/>
              </a:rPr>
              <a:t>NOTE</a:t>
            </a:r>
            <a:r>
              <a:rPr lang="en-US" i="1" dirty="0" smtClean="0">
                <a:solidFill>
                  <a:srgbClr val="FF0000"/>
                </a:solidFill>
                <a:latin typeface="Rockwell" pitchFamily="18" charset="0"/>
              </a:rPr>
              <a:t>:</a:t>
            </a:r>
          </a:p>
          <a:p>
            <a:pPr algn="ctr"/>
            <a:r>
              <a:rPr lang="en-US" dirty="0" smtClean="0">
                <a:solidFill>
                  <a:srgbClr val="FF0000"/>
                </a:solidFill>
                <a:latin typeface="Rockwell" pitchFamily="18" charset="0"/>
              </a:rPr>
              <a:t>Be creative using backgrounds, fonts, &amp; borders around pictures. </a:t>
            </a:r>
            <a:br>
              <a:rPr lang="en-US" dirty="0" smtClean="0">
                <a:solidFill>
                  <a:srgbClr val="FF0000"/>
                </a:solidFill>
                <a:latin typeface="Rockwell" pitchFamily="18" charset="0"/>
              </a:rPr>
            </a:br>
            <a:r>
              <a:rPr lang="en-US" i="1" dirty="0" smtClean="0">
                <a:solidFill>
                  <a:srgbClr val="FF0000"/>
                </a:solidFill>
                <a:latin typeface="Rockwell" pitchFamily="18" charset="0"/>
              </a:rPr>
              <a:t>This will not be viewed as a PowerPoint, so animations are unnecessary.</a:t>
            </a:r>
            <a:endParaRPr lang="en-US" i="1" dirty="0">
              <a:solidFill>
                <a:srgbClr val="FF0000"/>
              </a:solidFill>
              <a:latin typeface="Rockwell"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0"/>
            <a:ext cx="5829300" cy="1816608"/>
          </a:xfrm>
        </p:spPr>
        <p:txBody>
          <a:bodyPr/>
          <a:lstStyle/>
          <a:p>
            <a:pPr algn="ctr"/>
            <a:r>
              <a:rPr smtClean="0">
                <a:latin typeface="Georgia" pitchFamily="18" charset="0"/>
              </a:rPr>
              <a:t>A. EDUCATION</a:t>
            </a:r>
            <a:endParaRPr lang="en-US" dirty="0">
              <a:latin typeface="Georgia" pitchFamily="18" charset="0"/>
            </a:endParaRPr>
          </a:p>
        </p:txBody>
      </p:sp>
      <p:sp>
        <p:nvSpPr>
          <p:cNvPr id="3" name="Text Placeholder 2"/>
          <p:cNvSpPr>
            <a:spLocks noGrp="1"/>
          </p:cNvSpPr>
          <p:nvPr>
            <p:ph type="body" idx="1"/>
          </p:nvPr>
        </p:nvSpPr>
        <p:spPr>
          <a:xfrm>
            <a:off x="381000" y="2819400"/>
            <a:ext cx="5829300" cy="2012949"/>
          </a:xfrm>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7477818"/>
              </p:ext>
            </p:extLst>
          </p:nvPr>
        </p:nvGraphicFramePr>
        <p:xfrm>
          <a:off x="304800" y="2133600"/>
          <a:ext cx="6096000" cy="1905000"/>
        </p:xfrm>
        <a:graphic>
          <a:graphicData uri="http://schemas.openxmlformats.org/drawingml/2006/table">
            <a:tbl>
              <a:tblPr/>
              <a:tblGrid>
                <a:gridCol w="1578429"/>
                <a:gridCol w="1360714"/>
                <a:gridCol w="217714"/>
                <a:gridCol w="1796143"/>
                <a:gridCol w="1143000"/>
              </a:tblGrid>
              <a:tr h="238125">
                <a:tc gridSpan="2">
                  <a:txBody>
                    <a:bodyPr/>
                    <a:lstStyle/>
                    <a:p>
                      <a:pPr marL="0" marR="0">
                        <a:spcBef>
                          <a:spcPts val="0"/>
                        </a:spcBef>
                        <a:spcAft>
                          <a:spcPts val="0"/>
                        </a:spcAft>
                      </a:pPr>
                      <a:r>
                        <a:rPr lang="en-US" sz="1200" dirty="0">
                          <a:latin typeface="Arial"/>
                          <a:ea typeface="Times New Roman"/>
                          <a:cs typeface="Times New Roman"/>
                        </a:rPr>
                        <a:t>Your Name: Jane Doe</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Date of activity: </a:t>
                      </a:r>
                      <a:r>
                        <a:rPr lang="en-US" sz="1200" dirty="0" smtClean="0">
                          <a:latin typeface="Arial"/>
                          <a:ea typeface="Times New Roman"/>
                          <a:cs typeface="Times New Roman"/>
                        </a:rPr>
                        <a:t>8/11/2016</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476250">
                <a:tc gridSpan="2">
                  <a:txBody>
                    <a:bodyPr/>
                    <a:lstStyle/>
                    <a:p>
                      <a:pPr marL="0" marR="0">
                        <a:spcBef>
                          <a:spcPts val="0"/>
                        </a:spcBef>
                        <a:spcAft>
                          <a:spcPts val="0"/>
                        </a:spcAft>
                      </a:pPr>
                      <a:r>
                        <a:rPr lang="en-US" sz="1200" dirty="0">
                          <a:latin typeface="Arial"/>
                          <a:ea typeface="Times New Roman"/>
                          <a:cs typeface="Times New Roman"/>
                        </a:rPr>
                        <a:t>Activity Category: A3 Manned </a:t>
                      </a:r>
                      <a:r>
                        <a:rPr lang="en-US" sz="1200" dirty="0" err="1">
                          <a:latin typeface="Arial"/>
                          <a:ea typeface="Times New Roman"/>
                          <a:cs typeface="Times New Roman"/>
                        </a:rPr>
                        <a:t>trifold</a:t>
                      </a:r>
                      <a:r>
                        <a:rPr lang="en-US" sz="1200" dirty="0">
                          <a:latin typeface="Arial"/>
                          <a:ea typeface="Times New Roman"/>
                          <a:cs typeface="Times New Roman"/>
                        </a:rPr>
                        <a:t> display</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Location: </a:t>
                      </a:r>
                      <a:r>
                        <a:rPr lang="en-US" sz="1200" dirty="0" smtClean="0">
                          <a:latin typeface="Arial"/>
                          <a:ea typeface="Times New Roman"/>
                          <a:cs typeface="Times New Roman"/>
                        </a:rPr>
                        <a:t>Cabela's</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2">
                  <a:txBody>
                    <a:bodyPr/>
                    <a:lstStyle/>
                    <a:p>
                      <a:pPr marL="0" marR="0">
                        <a:spcBef>
                          <a:spcPts val="0"/>
                        </a:spcBef>
                        <a:spcAft>
                          <a:spcPts val="0"/>
                        </a:spcAft>
                      </a:pPr>
                      <a:r>
                        <a:rPr lang="en-US" sz="1200">
                          <a:latin typeface="Arial"/>
                          <a:ea typeface="Times New Roman"/>
                          <a:cs typeface="Times New Roman"/>
                        </a:rPr>
                        <a:t>Total Audience: 200+</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Time Spent on Activity: 2 hours</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5">
                  <a:txBody>
                    <a:bodyPr/>
                    <a:lstStyle/>
                    <a:p>
                      <a:pPr marL="0" marR="0">
                        <a:spcBef>
                          <a:spcPts val="0"/>
                        </a:spcBef>
                        <a:spcAft>
                          <a:spcPts val="0"/>
                        </a:spcAft>
                      </a:pPr>
                      <a:r>
                        <a:rPr lang="en-US" sz="1200" dirty="0">
                          <a:latin typeface="Arial"/>
                          <a:ea typeface="Times New Roman"/>
                          <a:cs typeface="Times New Roman"/>
                        </a:rPr>
                        <a:t>Group Addressed: Customers visiting </a:t>
                      </a:r>
                      <a:r>
                        <a:rPr lang="en-US" sz="1200" dirty="0" smtClean="0">
                          <a:latin typeface="Arial"/>
                          <a:ea typeface="Times New Roman"/>
                          <a:cs typeface="Times New Roman"/>
                        </a:rPr>
                        <a:t>Cabela's</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6103142"/>
              </p:ext>
            </p:extLst>
          </p:nvPr>
        </p:nvGraphicFramePr>
        <p:xfrm>
          <a:off x="533400" y="6781800"/>
          <a:ext cx="5791200" cy="1752597"/>
        </p:xfrm>
        <a:graphic>
          <a:graphicData uri="http://schemas.openxmlformats.org/drawingml/2006/table">
            <a:tbl>
              <a:tblPr/>
              <a:tblGrid>
                <a:gridCol w="2585357"/>
                <a:gridCol w="517071"/>
                <a:gridCol w="2688772"/>
              </a:tblGrid>
              <a:tr h="250371">
                <a:tc>
                  <a:txBody>
                    <a:bodyPr/>
                    <a:lstStyle/>
                    <a:p>
                      <a:pPr marL="0" marR="0">
                        <a:spcBef>
                          <a:spcPts val="0"/>
                        </a:spcBef>
                        <a:spcAft>
                          <a:spcPts val="0"/>
                        </a:spcAft>
                      </a:pPr>
                      <a:r>
                        <a:rPr lang="en-US" sz="1200" dirty="0">
                          <a:latin typeface="Arial"/>
                          <a:ea typeface="Times New Roman"/>
                          <a:cs typeface="Times New Roman"/>
                        </a:rPr>
                        <a:t>Verified by: </a:t>
                      </a: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Johnny </a:t>
                      </a:r>
                      <a:r>
                        <a:rPr lang="en-US" sz="1200" dirty="0" err="1" smtClean="0">
                          <a:latin typeface="Arial"/>
                          <a:ea typeface="Times New Roman"/>
                          <a:cs typeface="Times New Roman"/>
                        </a:rPr>
                        <a:t>Begood</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manager@cabelas.com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Name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E-mail</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50371">
                <a:tc>
                  <a:txBody>
                    <a:bodyPr/>
                    <a:lstStyle/>
                    <a:p>
                      <a:pPr marL="0" marR="0">
                        <a:spcBef>
                          <a:spcPts val="0"/>
                        </a:spcBef>
                        <a:spcAft>
                          <a:spcPts val="0"/>
                        </a:spcAft>
                      </a:pPr>
                      <a:endParaRPr lang="en-US" sz="1200" dirty="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Manager</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555-555-5555</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Title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a:latin typeface="Arial"/>
                          <a:ea typeface="Times New Roman"/>
                          <a:cs typeface="Times New Roman"/>
                        </a:rPr>
                        <a:t>Phone </a:t>
                      </a:r>
                      <a:r>
                        <a:rPr lang="en-US" sz="1200" dirty="0" smtClean="0">
                          <a:latin typeface="Arial"/>
                          <a:ea typeface="Times New Roman"/>
                          <a:cs typeface="Times New Roman"/>
                        </a:rPr>
                        <a:t>Number</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4267200"/>
            <a:ext cx="6096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Circle one:  </a:t>
            </a:r>
            <a:r>
              <a:rPr kumimoji="0" lang="en-US" sz="1200" b="1" i="0" u="none" strike="noStrike" cap="none" normalizeH="0" baseline="0" dirty="0" smtClean="0">
                <a:ln>
                  <a:noFill/>
                </a:ln>
                <a:solidFill>
                  <a:schemeClr val="tx1"/>
                </a:solidFill>
                <a:effectLst/>
                <a:latin typeface="Arial" pitchFamily="34" charset="0"/>
                <a:ea typeface="Times New Roman" pitchFamily="18" charset="0"/>
              </a:rPr>
              <a:t>Bobwhite </a:t>
            </a:r>
            <a:r>
              <a:rPr kumimoji="0" lang="en-US" sz="1200" b="1" i="0" u="none" strike="noStrike" cap="none" normalizeH="0" baseline="0" dirty="0" smtClean="0">
                <a:ln>
                  <a:noFill/>
                </a:ln>
                <a:solidFill>
                  <a:schemeClr val="tx1"/>
                </a:solidFill>
                <a:effectLst/>
                <a:latin typeface="Arial" pitchFamily="34" charset="0"/>
                <a:ea typeface="Times New Roman" pitchFamily="18" charset="0"/>
              </a:rPr>
              <a:t>or Buckskin or </a:t>
            </a:r>
            <a:r>
              <a:rPr kumimoji="0" lang="en-US" sz="1200" b="1" i="0" u="none" strike="noStrike" cap="none" normalizeH="0" baseline="0" dirty="0" smtClean="0">
                <a:ln>
                  <a:noFill/>
                </a:ln>
                <a:solidFill>
                  <a:schemeClr val="tx1"/>
                </a:solidFill>
                <a:effectLst/>
                <a:latin typeface="Arial" pitchFamily="34" charset="0"/>
                <a:ea typeface="Times New Roman" pitchFamily="18" charset="0"/>
              </a:rPr>
              <a:t>Bass or Waterfowl or Ranch or Coastal</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Brief summary of activity (topics covered, products produced, etc.):</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I set up my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trifold</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in the store and answered anyone’s questions about the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rPr>
              <a:t>Texas Brigades and my display. I also handed out flyers &amp; brochures with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rPr>
              <a:t>my contact information to people interested in camp.</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752600" y="1219200"/>
            <a:ext cx="3429000" cy="646331"/>
          </a:xfrm>
          <a:prstGeom prst="rect">
            <a:avLst/>
          </a:prstGeom>
        </p:spPr>
        <p:txBody>
          <a:bodyPr>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CADET ACCOMPLISHMENTS</a:t>
            </a: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ACTIVITY REPORT FORM</a:t>
            </a:r>
            <a:endParaRPr kumimoji="0" lang="en-US" sz="900" b="0" i="0" u="none" strike="noStrike" cap="none" normalizeH="0" baseline="0" dirty="0" smtClean="0">
              <a:ln>
                <a:noFill/>
              </a:ln>
              <a:solidFill>
                <a:schemeClr val="tx1"/>
              </a:solidFill>
              <a:effectLst/>
              <a:latin typeface="Arial" pitchFamily="34" charset="0"/>
            </a:endParaRPr>
          </a:p>
        </p:txBody>
      </p:sp>
      <p:sp>
        <p:nvSpPr>
          <p:cNvPr id="6" name="Cloud Callout 5"/>
          <p:cNvSpPr/>
          <p:nvPr/>
        </p:nvSpPr>
        <p:spPr>
          <a:xfrm>
            <a:off x="1676400" y="5562600"/>
            <a:ext cx="2362200" cy="1524000"/>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REMINDER:</a:t>
            </a:r>
            <a:br>
              <a:rPr lang="en-US" dirty="0" smtClean="0"/>
            </a:br>
            <a:r>
              <a:rPr lang="en-US" dirty="0" smtClean="0"/>
              <a:t>Forms do </a:t>
            </a:r>
            <a:r>
              <a:rPr lang="en-US" u="sng" dirty="0" smtClean="0"/>
              <a:t>not</a:t>
            </a:r>
            <a:r>
              <a:rPr lang="en-US" dirty="0" smtClean="0"/>
              <a:t> need to be signed</a:t>
            </a:r>
            <a:endParaRPr lang="en-US" dirty="0"/>
          </a:p>
        </p:txBody>
      </p:sp>
      <p:sp>
        <p:nvSpPr>
          <p:cNvPr id="4" name="Oval 3"/>
          <p:cNvSpPr/>
          <p:nvPr/>
        </p:nvSpPr>
        <p:spPr>
          <a:xfrm>
            <a:off x="1143000" y="42672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d_Cross_Trifold.jpg"/>
          <p:cNvPicPr>
            <a:picLocks noGrp="1" noChangeAspect="1"/>
          </p:cNvPicPr>
          <p:nvPr>
            <p:ph idx="1"/>
          </p:nvPr>
        </p:nvPicPr>
        <p:blipFill>
          <a:blip r:embed="rId2" cstate="print"/>
          <a:stretch>
            <a:fillRect/>
          </a:stretch>
        </p:blipFill>
        <p:spPr>
          <a:xfrm>
            <a:off x="1066800" y="2362200"/>
            <a:ext cx="4388644" cy="32914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loud Callout 5"/>
          <p:cNvSpPr/>
          <p:nvPr/>
        </p:nvSpPr>
        <p:spPr>
          <a:xfrm>
            <a:off x="4419600" y="1600200"/>
            <a:ext cx="2209800" cy="1295400"/>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REMINDER:</a:t>
            </a:r>
            <a:br>
              <a:rPr lang="en-US" dirty="0" smtClean="0"/>
            </a:br>
            <a:r>
              <a:rPr lang="en-US" dirty="0" smtClean="0"/>
              <a:t>Include  pictures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748055"/>
              </p:ext>
            </p:extLst>
          </p:nvPr>
        </p:nvGraphicFramePr>
        <p:xfrm>
          <a:off x="304800" y="2133600"/>
          <a:ext cx="6096000" cy="1977390"/>
        </p:xfrm>
        <a:graphic>
          <a:graphicData uri="http://schemas.openxmlformats.org/drawingml/2006/table">
            <a:tbl>
              <a:tblPr/>
              <a:tblGrid>
                <a:gridCol w="1578429"/>
                <a:gridCol w="1360714"/>
                <a:gridCol w="217714"/>
                <a:gridCol w="1796143"/>
                <a:gridCol w="1143000"/>
              </a:tblGrid>
              <a:tr h="238125">
                <a:tc gridSpan="2">
                  <a:txBody>
                    <a:bodyPr/>
                    <a:lstStyle/>
                    <a:p>
                      <a:pPr marL="0" marR="0">
                        <a:spcBef>
                          <a:spcPts val="0"/>
                        </a:spcBef>
                        <a:spcAft>
                          <a:spcPts val="0"/>
                        </a:spcAft>
                      </a:pPr>
                      <a:r>
                        <a:rPr lang="en-US" sz="1200" dirty="0">
                          <a:latin typeface="Arial"/>
                          <a:ea typeface="Times New Roman"/>
                          <a:cs typeface="Times New Roman"/>
                        </a:rPr>
                        <a:t>Your Name: Jane Doe</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Date of activity: </a:t>
                      </a:r>
                      <a:r>
                        <a:rPr lang="en-US" sz="1200" dirty="0" smtClean="0">
                          <a:latin typeface="Arial"/>
                          <a:ea typeface="Times New Roman"/>
                          <a:cs typeface="Times New Roman"/>
                        </a:rPr>
                        <a:t>8/31/2016</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476250">
                <a:tc gridSpan="2">
                  <a:txBody>
                    <a:bodyPr/>
                    <a:lstStyle/>
                    <a:p>
                      <a:pPr marL="0" marR="0">
                        <a:spcBef>
                          <a:spcPts val="0"/>
                        </a:spcBef>
                        <a:spcAft>
                          <a:spcPts val="0"/>
                        </a:spcAft>
                      </a:pPr>
                      <a:r>
                        <a:rPr lang="en-US" sz="1200" dirty="0">
                          <a:latin typeface="Arial"/>
                          <a:ea typeface="Times New Roman"/>
                          <a:cs typeface="Times New Roman"/>
                        </a:rPr>
                        <a:t>Activity Category: </a:t>
                      </a:r>
                      <a:r>
                        <a:rPr lang="en-US" sz="1200" dirty="0" smtClean="0">
                          <a:latin typeface="Arial"/>
                          <a:ea typeface="Times New Roman"/>
                          <a:cs typeface="Times New Roman"/>
                        </a:rPr>
                        <a:t>A9 Speak at a public hearing or stakeholder’s meeting that concerns a conservation issue</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smtClean="0">
                          <a:latin typeface="Arial"/>
                          <a:ea typeface="Times New Roman"/>
                          <a:cs typeface="Times New Roman"/>
                        </a:rPr>
                        <a:t>Location: San Antonio</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2">
                  <a:txBody>
                    <a:bodyPr/>
                    <a:lstStyle/>
                    <a:p>
                      <a:pPr marL="0" marR="0">
                        <a:spcBef>
                          <a:spcPts val="0"/>
                        </a:spcBef>
                        <a:spcAft>
                          <a:spcPts val="0"/>
                        </a:spcAft>
                      </a:pPr>
                      <a:r>
                        <a:rPr lang="en-US" sz="1200" dirty="0">
                          <a:latin typeface="Arial"/>
                          <a:ea typeface="Times New Roman"/>
                          <a:cs typeface="Times New Roman"/>
                        </a:rPr>
                        <a:t>Total Audience: </a:t>
                      </a:r>
                      <a:r>
                        <a:rPr lang="en-US" sz="1200" dirty="0" smtClean="0">
                          <a:latin typeface="Arial"/>
                          <a:ea typeface="Times New Roman"/>
                          <a:cs typeface="Times New Roman"/>
                        </a:rPr>
                        <a:t>100+</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Time Spent on Activity: </a:t>
                      </a:r>
                      <a:r>
                        <a:rPr lang="en-US" sz="1200" baseline="0" dirty="0" smtClean="0">
                          <a:latin typeface="Arial"/>
                          <a:ea typeface="Times New Roman"/>
                          <a:cs typeface="Times New Roman"/>
                        </a:rPr>
                        <a:t> 3 hours</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5">
                  <a:txBody>
                    <a:bodyPr/>
                    <a:lstStyle/>
                    <a:p>
                      <a:pPr marL="0" marR="0">
                        <a:spcBef>
                          <a:spcPts val="0"/>
                        </a:spcBef>
                        <a:spcAft>
                          <a:spcPts val="0"/>
                        </a:spcAft>
                      </a:pPr>
                      <a:r>
                        <a:rPr lang="en-US" sz="1200" dirty="0">
                          <a:latin typeface="Arial"/>
                          <a:ea typeface="Times New Roman"/>
                          <a:cs typeface="Times New Roman"/>
                        </a:rPr>
                        <a:t>Group Addressed: </a:t>
                      </a:r>
                      <a:r>
                        <a:rPr lang="en-US" sz="1200" dirty="0" smtClean="0">
                          <a:latin typeface="Arial"/>
                          <a:ea typeface="Times New Roman"/>
                          <a:cs typeface="Times New Roman"/>
                        </a:rPr>
                        <a:t>Hill Country Alliance and</a:t>
                      </a:r>
                      <a:r>
                        <a:rPr lang="en-US" sz="1200" baseline="0" dirty="0" smtClean="0">
                          <a:latin typeface="Arial"/>
                          <a:ea typeface="Times New Roman"/>
                          <a:cs typeface="Times New Roman"/>
                        </a:rPr>
                        <a:t> the </a:t>
                      </a:r>
                      <a:r>
                        <a:rPr lang="en-US" sz="1200" dirty="0" smtClean="0">
                          <a:latin typeface="Arial"/>
                          <a:ea typeface="Times New Roman"/>
                          <a:cs typeface="Times New Roman"/>
                        </a:rPr>
                        <a:t>general public</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29872108"/>
              </p:ext>
            </p:extLst>
          </p:nvPr>
        </p:nvGraphicFramePr>
        <p:xfrm>
          <a:off x="533400" y="6781800"/>
          <a:ext cx="5791200" cy="1752597"/>
        </p:xfrm>
        <a:graphic>
          <a:graphicData uri="http://schemas.openxmlformats.org/drawingml/2006/table">
            <a:tbl>
              <a:tblPr/>
              <a:tblGrid>
                <a:gridCol w="2585357"/>
                <a:gridCol w="517071"/>
                <a:gridCol w="2688772"/>
              </a:tblGrid>
              <a:tr h="250371">
                <a:tc>
                  <a:txBody>
                    <a:bodyPr/>
                    <a:lstStyle/>
                    <a:p>
                      <a:pPr marL="0" marR="0">
                        <a:spcBef>
                          <a:spcPts val="0"/>
                        </a:spcBef>
                        <a:spcAft>
                          <a:spcPts val="0"/>
                        </a:spcAft>
                      </a:pPr>
                      <a:r>
                        <a:rPr lang="en-US" sz="1200" dirty="0">
                          <a:latin typeface="Arial"/>
                          <a:ea typeface="Times New Roman"/>
                          <a:cs typeface="Times New Roman"/>
                        </a:rPr>
                        <a:t>Verified by: </a:t>
                      </a: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Bob</a:t>
                      </a:r>
                      <a:r>
                        <a:rPr lang="en-US" sz="1200" baseline="0" dirty="0" smtClean="0">
                          <a:latin typeface="Arial"/>
                          <a:ea typeface="Times New Roman"/>
                          <a:cs typeface="Times New Roman"/>
                        </a:rPr>
                        <a:t> Citizen</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mayor@townhall.com</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Name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E-mail</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Mayor</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555-555-5555</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Title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a:latin typeface="Arial"/>
                          <a:ea typeface="Times New Roman"/>
                          <a:cs typeface="Times New Roman"/>
                        </a:rPr>
                        <a:t>Phone </a:t>
                      </a:r>
                      <a:r>
                        <a:rPr lang="en-US" sz="1200" dirty="0" smtClean="0">
                          <a:latin typeface="Arial"/>
                          <a:ea typeface="Times New Roman"/>
                          <a:cs typeface="Times New Roman"/>
                        </a:rPr>
                        <a:t>Number</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4174867"/>
            <a:ext cx="6096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200" b="1" dirty="0">
                <a:latin typeface="Arial" pitchFamily="34" charset="0"/>
                <a:ea typeface="Times New Roman" pitchFamily="18" charset="0"/>
              </a:rPr>
              <a:t>Circle one:  Bobwhite or Buckskin or Bass or Waterfowl or Ranch or Coastal</a:t>
            </a:r>
            <a:endParaRPr lang="en-US" sz="800" dirty="0">
              <a:latin typeface="Arial" pitchFamily="34" charset="0"/>
            </a:endParaRPr>
          </a:p>
          <a:p>
            <a:pPr lvl="0" eaLnBrk="0" fontAlgn="base" hangingPunct="0">
              <a:spcBef>
                <a:spcPct val="0"/>
              </a:spcBef>
              <a:spcAft>
                <a:spcPct val="0"/>
              </a:spcAft>
            </a:pPr>
            <a:r>
              <a:rPr lang="en-US" sz="1200" b="1" dirty="0">
                <a:latin typeface="Arial" pitchFamily="34" charset="0"/>
                <a:ea typeface="Times New Roman" pitchFamily="18" charset="0"/>
              </a:rPr>
              <a:t>Brief summary of activity (topics covered, products produced, etc.):</a:t>
            </a:r>
            <a:endParaRPr lang="en-US" sz="8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pitchFamily="34" charset="0"/>
              </a:rPr>
              <a:t>I submitted a testimony to the Texas Brigades and was chosen</a:t>
            </a:r>
            <a:r>
              <a:rPr kumimoji="0" lang="en-US" sz="1200" i="0" u="none" strike="noStrike" cap="none" normalizeH="0" dirty="0" smtClean="0">
                <a:ln>
                  <a:noFill/>
                </a:ln>
                <a:solidFill>
                  <a:schemeClr val="tx1"/>
                </a:solidFill>
                <a:effectLst/>
                <a:latin typeface="Arial" pitchFamily="34" charset="0"/>
              </a:rPr>
              <a:t> as one of three Cadets to speak to the Texas Parks and Wildlife Commissioners about my Texas Brigades experience.  I thanked them for continuing to be a partner of Texas Brigades.  This was my first major public speaking event and I now feel more confident to speak at additional venues.</a:t>
            </a:r>
            <a:endParaRPr kumimoji="0" lang="en-US" sz="8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752600" y="1219200"/>
            <a:ext cx="3429000" cy="646331"/>
          </a:xfrm>
          <a:prstGeom prst="rect">
            <a:avLst/>
          </a:prstGeom>
        </p:spPr>
        <p:txBody>
          <a:bodyPr>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CADET ACCOMPLISHMENTS</a:t>
            </a: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ACTIVITY REPORT FORM</a:t>
            </a:r>
            <a:endParaRPr kumimoji="0" lang="en-US" sz="900" b="0" i="0" u="none" strike="noStrike" cap="none" normalizeH="0" baseline="0" dirty="0" smtClean="0">
              <a:ln>
                <a:noFill/>
              </a:ln>
              <a:solidFill>
                <a:schemeClr val="tx1"/>
              </a:solidFill>
              <a:effectLst/>
              <a:latin typeface="Arial" pitchFamily="34" charset="0"/>
            </a:endParaRPr>
          </a:p>
        </p:txBody>
      </p:sp>
      <p:sp>
        <p:nvSpPr>
          <p:cNvPr id="6" name="Oval 5"/>
          <p:cNvSpPr/>
          <p:nvPr/>
        </p:nvSpPr>
        <p:spPr>
          <a:xfrm>
            <a:off x="1143000" y="4147859"/>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42900" y="2590800"/>
            <a:ext cx="6172200" cy="34718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55648"/>
            <a:ext cx="5829300" cy="1816608"/>
          </a:xfrm>
        </p:spPr>
        <p:txBody>
          <a:bodyPr/>
          <a:lstStyle/>
          <a:p>
            <a:pPr algn="ctr"/>
            <a:r>
              <a:rPr smtClean="0">
                <a:latin typeface="Georgia" pitchFamily="18" charset="0"/>
              </a:rPr>
              <a:t>B. RESEARCH</a:t>
            </a:r>
            <a:endParaRPr lang="en-US" dirty="0">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39000"/>
            <a:ext cx="1637930" cy="1793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2789992"/>
              </p:ext>
            </p:extLst>
          </p:nvPr>
        </p:nvGraphicFramePr>
        <p:xfrm>
          <a:off x="304800" y="2133600"/>
          <a:ext cx="6096000" cy="1905000"/>
        </p:xfrm>
        <a:graphic>
          <a:graphicData uri="http://schemas.openxmlformats.org/drawingml/2006/table">
            <a:tbl>
              <a:tblPr/>
              <a:tblGrid>
                <a:gridCol w="1578429"/>
                <a:gridCol w="1360714"/>
                <a:gridCol w="217714"/>
                <a:gridCol w="1796143"/>
                <a:gridCol w="1143000"/>
              </a:tblGrid>
              <a:tr h="238125">
                <a:tc gridSpan="2">
                  <a:txBody>
                    <a:bodyPr/>
                    <a:lstStyle/>
                    <a:p>
                      <a:pPr marL="0" marR="0">
                        <a:spcBef>
                          <a:spcPts val="0"/>
                        </a:spcBef>
                        <a:spcAft>
                          <a:spcPts val="0"/>
                        </a:spcAft>
                      </a:pPr>
                      <a:r>
                        <a:rPr lang="en-US" sz="1200" dirty="0">
                          <a:latin typeface="Arial"/>
                          <a:ea typeface="Times New Roman"/>
                          <a:cs typeface="Times New Roman"/>
                        </a:rPr>
                        <a:t>Your Name: Jane Doe</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Date of activity: </a:t>
                      </a:r>
                      <a:r>
                        <a:rPr lang="en-US" sz="1200" dirty="0" smtClean="0">
                          <a:latin typeface="Arial"/>
                          <a:ea typeface="Times New Roman"/>
                          <a:cs typeface="Times New Roman"/>
                        </a:rPr>
                        <a:t>8/22/2016</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476250">
                <a:tc gridSpan="2">
                  <a:txBody>
                    <a:bodyPr/>
                    <a:lstStyle/>
                    <a:p>
                      <a:pPr marL="0" marR="0">
                        <a:spcBef>
                          <a:spcPts val="0"/>
                        </a:spcBef>
                        <a:spcAft>
                          <a:spcPts val="0"/>
                        </a:spcAft>
                      </a:pPr>
                      <a:r>
                        <a:rPr lang="en-US" sz="1200" dirty="0">
                          <a:latin typeface="Arial"/>
                          <a:ea typeface="Times New Roman"/>
                          <a:cs typeface="Times New Roman"/>
                        </a:rPr>
                        <a:t>Activity Category: </a:t>
                      </a:r>
                      <a:r>
                        <a:rPr lang="en-US" sz="1200" dirty="0" smtClean="0">
                          <a:latin typeface="Arial"/>
                          <a:ea typeface="Times New Roman"/>
                          <a:cs typeface="Times New Roman"/>
                        </a:rPr>
                        <a:t>B5</a:t>
                      </a:r>
                      <a:r>
                        <a:rPr lang="en-US" sz="1200" baseline="0" dirty="0" smtClean="0">
                          <a:latin typeface="Arial"/>
                          <a:ea typeface="Times New Roman"/>
                          <a:cs typeface="Times New Roman"/>
                        </a:rPr>
                        <a:t> Volunteer with TPWD to conduct </a:t>
                      </a:r>
                      <a:r>
                        <a:rPr lang="en-US" sz="1200" baseline="0" dirty="0" smtClean="0">
                          <a:latin typeface="Arial"/>
                          <a:ea typeface="Times New Roman"/>
                          <a:cs typeface="Times New Roman"/>
                        </a:rPr>
                        <a:t>quail survey</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Location</a:t>
                      </a:r>
                      <a:r>
                        <a:rPr lang="en-US" sz="1200" dirty="0" smtClean="0">
                          <a:latin typeface="Arial"/>
                          <a:ea typeface="Times New Roman"/>
                          <a:cs typeface="Times New Roman"/>
                        </a:rPr>
                        <a:t>:  </a:t>
                      </a:r>
                      <a:r>
                        <a:rPr lang="en-US" sz="1200" dirty="0" smtClean="0">
                          <a:latin typeface="Arial"/>
                          <a:ea typeface="Times New Roman"/>
                          <a:cs typeface="Times New Roman"/>
                        </a:rPr>
                        <a:t>Buck Horn Creek Ranch, McCoy, </a:t>
                      </a:r>
                      <a:r>
                        <a:rPr lang="en-US" sz="1200" dirty="0" smtClean="0">
                          <a:latin typeface="Arial"/>
                          <a:ea typeface="Times New Roman"/>
                          <a:cs typeface="Times New Roman"/>
                        </a:rPr>
                        <a:t>TX</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lgn="r">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2">
                  <a:txBody>
                    <a:bodyPr/>
                    <a:lstStyle/>
                    <a:p>
                      <a:pPr marL="0" marR="0">
                        <a:spcBef>
                          <a:spcPts val="0"/>
                        </a:spcBef>
                        <a:spcAft>
                          <a:spcPts val="0"/>
                        </a:spcAft>
                      </a:pPr>
                      <a:r>
                        <a:rPr lang="en-US" sz="1200" dirty="0">
                          <a:latin typeface="Arial"/>
                          <a:ea typeface="Times New Roman"/>
                          <a:cs typeface="Times New Roman"/>
                        </a:rPr>
                        <a:t>Total Audience: </a:t>
                      </a:r>
                      <a:r>
                        <a:rPr lang="en-US" sz="1200" dirty="0" smtClean="0">
                          <a:latin typeface="Arial"/>
                          <a:ea typeface="Times New Roman"/>
                          <a:cs typeface="Times New Roman"/>
                        </a:rPr>
                        <a:t>6</a:t>
                      </a: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gridSpan="2">
                  <a:txBody>
                    <a:bodyPr/>
                    <a:lstStyle/>
                    <a:p>
                      <a:pPr marL="0" marR="0">
                        <a:spcBef>
                          <a:spcPts val="0"/>
                        </a:spcBef>
                        <a:spcAft>
                          <a:spcPts val="0"/>
                        </a:spcAft>
                      </a:pPr>
                      <a:r>
                        <a:rPr lang="en-US" sz="1200" dirty="0">
                          <a:latin typeface="Arial"/>
                          <a:ea typeface="Times New Roman"/>
                          <a:cs typeface="Times New Roman"/>
                        </a:rPr>
                        <a:t>Time Spent on Activity: </a:t>
                      </a:r>
                      <a:r>
                        <a:rPr lang="en-US" sz="1200" dirty="0" smtClean="0">
                          <a:latin typeface="Arial"/>
                          <a:ea typeface="Times New Roman"/>
                          <a:cs typeface="Times New Roman"/>
                        </a:rPr>
                        <a:t>3</a:t>
                      </a:r>
                      <a:r>
                        <a:rPr lang="en-US" sz="1200" baseline="0" dirty="0" smtClean="0">
                          <a:latin typeface="Arial"/>
                          <a:ea typeface="Times New Roman"/>
                          <a:cs typeface="Times New Roman"/>
                        </a:rPr>
                        <a:t> </a:t>
                      </a:r>
                      <a:r>
                        <a:rPr lang="en-US" sz="1200" baseline="0" dirty="0" smtClean="0">
                          <a:latin typeface="Arial"/>
                          <a:ea typeface="Times New Roman"/>
                          <a:cs typeface="Times New Roman"/>
                        </a:rPr>
                        <a:t>hours</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8125">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90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38125">
                <a:tc gridSpan="5">
                  <a:txBody>
                    <a:bodyPr/>
                    <a:lstStyle/>
                    <a:p>
                      <a:pPr marL="0" marR="0">
                        <a:spcBef>
                          <a:spcPts val="0"/>
                        </a:spcBef>
                        <a:spcAft>
                          <a:spcPts val="0"/>
                        </a:spcAft>
                      </a:pPr>
                      <a:r>
                        <a:rPr lang="en-US" sz="1200" dirty="0">
                          <a:latin typeface="Arial"/>
                          <a:ea typeface="Times New Roman"/>
                          <a:cs typeface="Times New Roman"/>
                        </a:rPr>
                        <a:t>Group Addressed: </a:t>
                      </a:r>
                      <a:r>
                        <a:rPr lang="en-US" sz="1200" dirty="0" smtClean="0">
                          <a:latin typeface="Arial"/>
                          <a:ea typeface="Times New Roman"/>
                          <a:cs typeface="Times New Roman"/>
                        </a:rPr>
                        <a:t>biologists &amp; the general public</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47966161"/>
              </p:ext>
            </p:extLst>
          </p:nvPr>
        </p:nvGraphicFramePr>
        <p:xfrm>
          <a:off x="533400" y="6781800"/>
          <a:ext cx="5791200" cy="1752597"/>
        </p:xfrm>
        <a:graphic>
          <a:graphicData uri="http://schemas.openxmlformats.org/drawingml/2006/table">
            <a:tbl>
              <a:tblPr/>
              <a:tblGrid>
                <a:gridCol w="2585357"/>
                <a:gridCol w="517071"/>
                <a:gridCol w="2688772"/>
              </a:tblGrid>
              <a:tr h="250371">
                <a:tc>
                  <a:txBody>
                    <a:bodyPr/>
                    <a:lstStyle/>
                    <a:p>
                      <a:pPr marL="0" marR="0">
                        <a:spcBef>
                          <a:spcPts val="0"/>
                        </a:spcBef>
                        <a:spcAft>
                          <a:spcPts val="0"/>
                        </a:spcAft>
                      </a:pPr>
                      <a:r>
                        <a:rPr lang="en-US" sz="1200" dirty="0">
                          <a:latin typeface="Arial"/>
                          <a:ea typeface="Times New Roman"/>
                          <a:cs typeface="Times New Roman"/>
                        </a:rPr>
                        <a:t>Verified by: </a:t>
                      </a: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First</a:t>
                      </a:r>
                      <a:r>
                        <a:rPr lang="en-US" sz="1200" baseline="0" dirty="0" smtClean="0">
                          <a:latin typeface="Arial"/>
                          <a:ea typeface="Times New Roman"/>
                          <a:cs typeface="Times New Roman"/>
                        </a:rPr>
                        <a:t> Last</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first.last@tpwd.texas.gov</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smtClean="0">
                          <a:latin typeface="Arial"/>
                          <a:ea typeface="Times New Roman"/>
                          <a:cs typeface="Times New Roman"/>
                        </a:rPr>
                        <a:t>Name</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E-mail</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r h="250371">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r>
              <a:tr h="250371">
                <a:tc>
                  <a:txBody>
                    <a:bodyPr/>
                    <a:lstStyle/>
                    <a:p>
                      <a:pPr marL="0" marR="0">
                        <a:spcBef>
                          <a:spcPts val="0"/>
                        </a:spcBef>
                        <a:spcAft>
                          <a:spcPts val="0"/>
                        </a:spcAft>
                      </a:pPr>
                      <a:r>
                        <a:rPr lang="en-US" sz="1200" dirty="0" smtClean="0">
                          <a:latin typeface="Arial"/>
                          <a:ea typeface="Times New Roman"/>
                          <a:cs typeface="Times New Roman"/>
                        </a:rPr>
                        <a:t>Biologist</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smtClean="0">
                          <a:latin typeface="Arial"/>
                          <a:ea typeface="Times New Roman"/>
                          <a:cs typeface="Times New Roman"/>
                        </a:rPr>
                        <a:t>555-555-5555</a:t>
                      </a:r>
                      <a:endParaRPr lang="en-US" sz="1200" dirty="0">
                        <a:latin typeface="Arial"/>
                        <a:ea typeface="Times New Roman"/>
                        <a:cs typeface="Times New Roman"/>
                      </a:endParaRPr>
                    </a:p>
                  </a:txBody>
                  <a:tcPr marL="48986" marR="48986" marT="0" marB="0">
                    <a:lnL>
                      <a:noFill/>
                    </a:lnL>
                    <a:lnR>
                      <a:noFill/>
                    </a:lnR>
                    <a:lnT>
                      <a:noFill/>
                    </a:lnT>
                    <a:lnB w="12700" cap="flat" cmpd="sng" algn="ctr">
                      <a:solidFill>
                        <a:srgbClr val="000000"/>
                      </a:solidFill>
                      <a:prstDash val="solid"/>
                      <a:round/>
                      <a:headEnd type="none" w="med" len="med"/>
                      <a:tailEnd type="none" w="med" len="med"/>
                    </a:lnB>
                  </a:tcPr>
                </a:tc>
              </a:tr>
              <a:tr h="250371">
                <a:tc>
                  <a:txBody>
                    <a:bodyPr/>
                    <a:lstStyle/>
                    <a:p>
                      <a:pPr marL="0" marR="0">
                        <a:spcBef>
                          <a:spcPts val="0"/>
                        </a:spcBef>
                        <a:spcAft>
                          <a:spcPts val="0"/>
                        </a:spcAft>
                      </a:pPr>
                      <a:r>
                        <a:rPr lang="en-US" sz="1200" dirty="0">
                          <a:latin typeface="Arial"/>
                          <a:ea typeface="Times New Roman"/>
                          <a:cs typeface="Times New Roman"/>
                        </a:rPr>
                        <a:t>Title Manager</a:t>
                      </a: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a:latin typeface="Arial"/>
                        <a:ea typeface="Times New Roman"/>
                        <a:cs typeface="Times New Roman"/>
                      </a:endParaRPr>
                    </a:p>
                  </a:txBody>
                  <a:tcPr marL="48986" marR="48986" marT="0" marB="0">
                    <a:lnL>
                      <a:noFill/>
                    </a:lnL>
                    <a:lnR>
                      <a:noFill/>
                    </a:lnR>
                    <a:lnT>
                      <a:noFill/>
                    </a:lnT>
                    <a:lnB>
                      <a:noFill/>
                    </a:lnB>
                  </a:tcPr>
                </a:tc>
                <a:tc>
                  <a:txBody>
                    <a:bodyPr/>
                    <a:lstStyle/>
                    <a:p>
                      <a:pPr marL="0" marR="0">
                        <a:spcBef>
                          <a:spcPts val="0"/>
                        </a:spcBef>
                        <a:spcAft>
                          <a:spcPts val="0"/>
                        </a:spcAft>
                      </a:pPr>
                      <a:r>
                        <a:rPr lang="en-US" sz="1200" dirty="0">
                          <a:latin typeface="Arial"/>
                          <a:ea typeface="Times New Roman"/>
                          <a:cs typeface="Times New Roman"/>
                        </a:rPr>
                        <a:t>Phone </a:t>
                      </a:r>
                      <a:r>
                        <a:rPr lang="en-US" sz="1200" dirty="0" smtClean="0">
                          <a:latin typeface="Arial"/>
                          <a:ea typeface="Times New Roman"/>
                          <a:cs typeface="Times New Roman"/>
                        </a:rPr>
                        <a:t>Number</a:t>
                      </a:r>
                      <a:endParaRPr lang="en-US" sz="1200" dirty="0">
                        <a:latin typeface="Arial"/>
                        <a:ea typeface="Times New Roman"/>
                        <a:cs typeface="Times New Roman"/>
                      </a:endParaRPr>
                    </a:p>
                  </a:txBody>
                  <a:tcPr marL="48986" marR="48986"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4728865"/>
            <a:ext cx="6096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200" b="1" dirty="0">
                <a:latin typeface="Arial" pitchFamily="34" charset="0"/>
                <a:ea typeface="Times New Roman" pitchFamily="18" charset="0"/>
              </a:rPr>
              <a:t>Circle one:  Bobwhite or Buckskin or Bass or Waterfowl or Ranch or Coastal</a:t>
            </a:r>
            <a:endParaRPr lang="en-US" sz="800" dirty="0">
              <a:latin typeface="Arial" pitchFamily="34" charset="0"/>
            </a:endParaRPr>
          </a:p>
          <a:p>
            <a:pPr lvl="0" eaLnBrk="0" fontAlgn="base" hangingPunct="0">
              <a:spcBef>
                <a:spcPct val="0"/>
              </a:spcBef>
              <a:spcAft>
                <a:spcPct val="0"/>
              </a:spcAft>
            </a:pPr>
            <a:r>
              <a:rPr lang="en-US" sz="1200" b="1" dirty="0">
                <a:latin typeface="Arial" pitchFamily="34" charset="0"/>
                <a:ea typeface="Times New Roman" pitchFamily="18" charset="0"/>
              </a:rPr>
              <a:t>Brief summary of activity (topics covered, products produced, etc.):</a:t>
            </a:r>
            <a:endParaRPr lang="en-US" sz="800" dirty="0">
              <a:latin typeface="Arial" pitchFamily="34" charset="0"/>
            </a:endParaRPr>
          </a:p>
          <a:p>
            <a:pPr lvl="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Met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with TPWD</a:t>
            </a:r>
            <a:r>
              <a:rPr kumimoji="0" lang="en-US" sz="1200" b="0" i="0" u="none" strike="noStrike" cap="none" normalizeH="0" dirty="0" smtClean="0">
                <a:ln>
                  <a:noFill/>
                </a:ln>
                <a:solidFill>
                  <a:schemeClr val="tx1"/>
                </a:solidFill>
                <a:effectLst/>
                <a:latin typeface="Arial" pitchFamily="34" charset="0"/>
                <a:ea typeface="Times New Roman" pitchFamily="18" charset="0"/>
              </a:rPr>
              <a:t> biologists to conduct a survey on the </a:t>
            </a:r>
            <a:r>
              <a:rPr kumimoji="0" lang="en-US" sz="1200" b="0" i="0" u="none" strike="noStrike" cap="none" normalizeH="0" dirty="0" smtClean="0">
                <a:ln>
                  <a:noFill/>
                </a:ln>
                <a:solidFill>
                  <a:schemeClr val="tx1"/>
                </a:solidFill>
                <a:effectLst/>
                <a:latin typeface="Arial" pitchFamily="34" charset="0"/>
                <a:ea typeface="Times New Roman" pitchFamily="18" charset="0"/>
              </a:rPr>
              <a:t>Buck Horn Creek Ranch. </a:t>
            </a:r>
            <a:r>
              <a:rPr lang="en-US" sz="1200" dirty="0" smtClean="0">
                <a:latin typeface="Arial" pitchFamily="34" charset="0"/>
                <a:cs typeface="Arial" pitchFamily="34" charset="0"/>
              </a:rPr>
              <a:t>We </a:t>
            </a:r>
            <a:r>
              <a:rPr lang="en-US" sz="1200" dirty="0" smtClean="0">
                <a:latin typeface="Arial" pitchFamily="34" charset="0"/>
                <a:cs typeface="Arial" pitchFamily="34" charset="0"/>
              </a:rPr>
              <a:t>searched </a:t>
            </a:r>
            <a:r>
              <a:rPr lang="en-US" sz="1200" dirty="0" smtClean="0">
                <a:latin typeface="Arial" pitchFamily="34" charset="0"/>
                <a:cs typeface="Arial" pitchFamily="34" charset="0"/>
              </a:rPr>
              <a:t>&amp; listened for bobwhite quail during their morning calling period. </a:t>
            </a:r>
          </a:p>
          <a:p>
            <a:pPr lvl="0" eaLnBrk="0" fontAlgn="base" hangingPunct="0">
              <a:spcBef>
                <a:spcPct val="0"/>
              </a:spcBef>
              <a:spcAft>
                <a:spcPct val="0"/>
              </a:spcAft>
            </a:pPr>
            <a:endParaRPr lang="en-U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Arial" pitchFamily="34" charset="0"/>
                <a:cs typeface="Arial" pitchFamily="34" charset="0"/>
              </a:rPr>
              <a:t>The biologists concluded the </a:t>
            </a:r>
            <a:r>
              <a:rPr lang="en-US" sz="1200" dirty="0" smtClean="0">
                <a:latin typeface="Arial" pitchFamily="34" charset="0"/>
                <a:cs typeface="Arial" pitchFamily="34" charset="0"/>
              </a:rPr>
              <a:t>bobwhite numbers were for fair for the time of year, etc… [Provide more info here]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752600" y="1219200"/>
            <a:ext cx="3429000" cy="646331"/>
          </a:xfrm>
          <a:prstGeom prst="rect">
            <a:avLst/>
          </a:prstGeom>
        </p:spPr>
        <p:txBody>
          <a:bodyPr>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CADET ACCOMPLISHMENTS</a:t>
            </a: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rPr>
              <a:t>ACTIVITY REPORT FORM</a:t>
            </a:r>
            <a:endParaRPr kumimoji="0" lang="en-US" sz="900" b="0" i="0" u="none" strike="noStrike" cap="none" normalizeH="0" baseline="0" dirty="0" smtClean="0">
              <a:ln>
                <a:noFill/>
              </a:ln>
              <a:solidFill>
                <a:schemeClr val="tx1"/>
              </a:solidFill>
              <a:effectLst/>
              <a:latin typeface="Arial" pitchFamily="34" charset="0"/>
            </a:endParaRPr>
          </a:p>
        </p:txBody>
      </p:sp>
      <p:sp>
        <p:nvSpPr>
          <p:cNvPr id="6" name="Oval 5"/>
          <p:cNvSpPr/>
          <p:nvPr/>
        </p:nvSpPr>
        <p:spPr>
          <a:xfrm>
            <a:off x="1143000" y="4728865"/>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7669</TotalTime>
  <Words>726</Words>
  <Application>Microsoft Office PowerPoint</Application>
  <PresentationFormat>On-screen Show (4:3)</PresentationFormat>
  <Paragraphs>137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Century Gothic</vt:lpstr>
      <vt:lpstr>Georgia</vt:lpstr>
      <vt:lpstr>Lucida Handwriting</vt:lpstr>
      <vt:lpstr>Rockwell</vt:lpstr>
      <vt:lpstr>Times New Roman</vt:lpstr>
      <vt:lpstr>Wingdings 3</vt:lpstr>
      <vt:lpstr>Wisp</vt:lpstr>
      <vt:lpstr>South Texas Bobwhite Brigade 19th Battalion</vt:lpstr>
      <vt:lpstr>INDEX</vt:lpstr>
      <vt:lpstr>A. EDUCATION</vt:lpstr>
      <vt:lpstr>PowerPoint Presentation</vt:lpstr>
      <vt:lpstr>PowerPoint Presentation</vt:lpstr>
      <vt:lpstr>PowerPoint Presentation</vt:lpstr>
      <vt:lpstr>PowerPoint Presentation</vt:lpstr>
      <vt:lpstr>B. RESEARCH</vt:lpstr>
      <vt:lpstr>PowerPoint Presentation</vt:lpstr>
      <vt:lpstr>TPWD SURVEY RESULTS</vt:lpstr>
      <vt:lpstr>Survey at the Buck Horn Creek Ranch</vt:lpstr>
      <vt:lpstr>PowerPoint Presentation</vt:lpstr>
      <vt:lpstr>C. PROMOTION</vt:lpstr>
      <vt:lpstr>PowerPoint Presentation</vt:lpstr>
      <vt:lpstr>Sharing Is Caring</vt:lpstr>
      <vt:lpstr>D. CREATIVE ART</vt:lpstr>
      <vt:lpstr>PowerPoint Presentation</vt:lpstr>
      <vt:lpstr>“Waiting Around” </vt:lpstr>
      <vt:lpstr>E. OTHER</vt:lpstr>
    </vt:vector>
  </TitlesOfParts>
  <Company>Texas Wildlife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Battalion</dc:title>
  <dc:creator>student</dc:creator>
  <cp:lastModifiedBy>Natalie Bartek</cp:lastModifiedBy>
  <cp:revision>774</cp:revision>
  <dcterms:created xsi:type="dcterms:W3CDTF">2012-09-13T15:30:22Z</dcterms:created>
  <dcterms:modified xsi:type="dcterms:W3CDTF">2016-06-22T21:18:09Z</dcterms:modified>
</cp:coreProperties>
</file>